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09" r:id="rId2"/>
    <p:sldId id="352" r:id="rId3"/>
    <p:sldId id="353" r:id="rId4"/>
    <p:sldId id="350" r:id="rId5"/>
    <p:sldId id="355" r:id="rId6"/>
    <p:sldId id="356" r:id="rId7"/>
    <p:sldId id="357" r:id="rId8"/>
    <p:sldId id="359" r:id="rId9"/>
    <p:sldId id="360" r:id="rId10"/>
    <p:sldId id="361" r:id="rId11"/>
    <p:sldId id="354" r:id="rId12"/>
    <p:sldId id="369" r:id="rId13"/>
    <p:sldId id="367" r:id="rId14"/>
    <p:sldId id="362" r:id="rId15"/>
    <p:sldId id="327" r:id="rId16"/>
    <p:sldId id="349" r:id="rId1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D60093"/>
    <a:srgbClr val="990099"/>
    <a:srgbClr val="0000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64" autoAdjust="0"/>
    <p:restoredTop sz="65212" autoAdjust="0"/>
  </p:normalViewPr>
  <p:slideViewPr>
    <p:cSldViewPr snapToGrid="0">
      <p:cViewPr varScale="1">
        <p:scale>
          <a:sx n="68" d="100"/>
          <a:sy n="68" d="100"/>
        </p:scale>
        <p:origin x="2214" y="72"/>
      </p:cViewPr>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p:cViewPr varScale="1">
        <p:scale>
          <a:sx n="67" d="100"/>
          <a:sy n="67" d="100"/>
        </p:scale>
        <p:origin x="3228"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660E2-E869-4FAC-9D02-85EC56E98D19}" type="datetimeFigureOut">
              <a:rPr lang="ko-KR" altLang="en-US" smtClean="0"/>
              <a:t>2021-03-23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EC6B8-D7CF-424A-8499-92E3F5CDD966}" type="slidenum">
              <a:rPr lang="ko-KR" altLang="en-US" smtClean="0"/>
              <a:t>‹#›</a:t>
            </a:fld>
            <a:endParaRPr lang="ko-KR" altLang="en-US"/>
          </a:p>
        </p:txBody>
      </p:sp>
    </p:spTree>
    <p:extLst>
      <p:ext uri="{BB962C8B-B14F-4D97-AF65-F5344CB8AC3E}">
        <p14:creationId xmlns:p14="http://schemas.microsoft.com/office/powerpoint/2010/main" val="144012937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경사 </a:t>
            </a:r>
            <a:r>
              <a:rPr lang="ko-KR" altLang="en-US" dirty="0" err="1"/>
              <a:t>하강법은</a:t>
            </a:r>
            <a:r>
              <a:rPr lang="ko-KR" altLang="en-US" dirty="0"/>
              <a:t> </a:t>
            </a:r>
            <a:r>
              <a:rPr lang="ko-KR" altLang="en-US" dirty="0" err="1"/>
              <a:t>딥러닝을</a:t>
            </a:r>
            <a:r>
              <a:rPr lang="ko-KR" altLang="en-US" dirty="0"/>
              <a:t> 위한 기초수학 중 가장 중요한 부분입니다</a:t>
            </a:r>
            <a:endParaRPr lang="en-US" altLang="ko-KR"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이번 </a:t>
            </a:r>
            <a:r>
              <a:rPr lang="en-US" altLang="ko-KR" dirty="0"/>
              <a:t>Lab7 </a:t>
            </a:r>
            <a:r>
              <a:rPr lang="ko-KR" altLang="en-US" dirty="0"/>
              <a:t>학습 하나로 경사 </a:t>
            </a:r>
            <a:r>
              <a:rPr lang="ko-KR" altLang="en-US" dirty="0" err="1"/>
              <a:t>하강법을</a:t>
            </a:r>
            <a:r>
              <a:rPr lang="ko-KR" altLang="en-US" dirty="0"/>
              <a:t> 다 이해하실 수는 없습니다</a:t>
            </a:r>
            <a:endParaRPr lang="en-US" altLang="ko-KR"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앞으로도 한 학기 내내 지속적으로 나타날 겁니다 </a:t>
            </a:r>
            <a:endParaRPr lang="en-US" altLang="ko-KR"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좀 어렵게 </a:t>
            </a:r>
            <a:r>
              <a:rPr lang="ko-KR" altLang="en-US" dirty="0" err="1"/>
              <a:t>느껴지시더라도</a:t>
            </a:r>
            <a:r>
              <a:rPr lang="ko-KR" altLang="en-US" dirty="0"/>
              <a:t> 여기에서는 기본 개념만 이해해 주세요</a:t>
            </a:r>
            <a:endParaRPr lang="en-US" altLang="ko-KR"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생소한 용어가 나오면 책이나 웹에서 답을 구하시면서 최대한 이해하려고 노력해 주시기 바랍니다</a:t>
            </a:r>
            <a:endParaRPr lang="en-US" altLang="ko-KR" dirty="0"/>
          </a:p>
        </p:txBody>
      </p:sp>
      <p:sp>
        <p:nvSpPr>
          <p:cNvPr id="4" name="슬라이드 번호 개체 틀 3"/>
          <p:cNvSpPr>
            <a:spLocks noGrp="1"/>
          </p:cNvSpPr>
          <p:nvPr>
            <p:ph type="sldNum" sz="quarter" idx="10"/>
          </p:nvPr>
        </p:nvSpPr>
        <p:spPr/>
        <p:txBody>
          <a:bodyPr/>
          <a:lstStyle/>
          <a:p>
            <a:fld id="{E3654F3A-2F17-4AA2-8A18-622AD834D34F}" type="slidenum">
              <a:rPr lang="ko-KR" altLang="en-US" smtClean="0"/>
              <a:t>1</a:t>
            </a:fld>
            <a:endParaRPr lang="ko-KR" altLang="en-US"/>
          </a:p>
        </p:txBody>
      </p:sp>
    </p:spTree>
    <p:extLst>
      <p:ext uri="{BB962C8B-B14F-4D97-AF65-F5344CB8AC3E}">
        <p14:creationId xmlns:p14="http://schemas.microsoft.com/office/powerpoint/2010/main" val="2881926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ko-KR" altLang="en-US" sz="1400" dirty="0"/>
              <a:t>경사 </a:t>
            </a:r>
            <a:r>
              <a:rPr lang="ko-KR" altLang="en-US" sz="1400" dirty="0" err="1"/>
              <a:t>하강법을</a:t>
            </a:r>
            <a:r>
              <a:rPr lang="en-US" altLang="ko-KR" sz="1400" dirty="0"/>
              <a:t> </a:t>
            </a:r>
            <a:r>
              <a:rPr lang="ko-KR" altLang="en-US" sz="1400" dirty="0"/>
              <a:t>이용해서 </a:t>
            </a:r>
            <a:r>
              <a:rPr lang="en-US" altLang="ko-KR" sz="1400" dirty="0"/>
              <a:t>3</a:t>
            </a:r>
            <a:r>
              <a:rPr lang="ko-KR" altLang="en-US" sz="1400" dirty="0"/>
              <a:t>차원 벡터의 최소값을 구해 보는</a:t>
            </a:r>
            <a:r>
              <a:rPr lang="en-US" altLang="ko-KR" sz="1400" baseline="0" dirty="0"/>
              <a:t> </a:t>
            </a:r>
            <a:r>
              <a:rPr lang="ko-KR" altLang="en-US" sz="1400" baseline="0" dirty="0"/>
              <a:t>예시 입니다</a:t>
            </a:r>
            <a:endParaRPr lang="en-US" altLang="ko-KR" sz="1400" dirty="0"/>
          </a:p>
          <a:p>
            <a:pPr marL="0" marR="0" lvl="1" indent="0" algn="l" defTabSz="914400" rtl="0" eaLnBrk="1" fontAlgn="auto" latinLnBrk="1" hangingPunct="1">
              <a:lnSpc>
                <a:spcPct val="100000"/>
              </a:lnSpc>
              <a:spcBef>
                <a:spcPts val="0"/>
              </a:spcBef>
              <a:spcAft>
                <a:spcPts val="0"/>
              </a:spcAft>
              <a:buClrTx/>
              <a:buSzTx/>
              <a:buFontTx/>
              <a:buNone/>
              <a:tabLst/>
              <a:defRPr/>
            </a:pPr>
            <a:r>
              <a:rPr lang="ko-KR" altLang="en-US" sz="1400" dirty="0"/>
              <a:t>임의의 시작점을 잡고 </a:t>
            </a:r>
            <a:r>
              <a:rPr lang="ko-KR" altLang="en-US" sz="1400" dirty="0" err="1"/>
              <a:t>그래디언트가</a:t>
            </a:r>
            <a:r>
              <a:rPr lang="ko-KR" altLang="en-US" sz="1400" dirty="0"/>
              <a:t> 아주 작아질 때까지 경사의 반대 방향으로 조금씩 이동하면 됩니다</a:t>
            </a:r>
            <a:endParaRPr lang="en-US" altLang="ko-KR" sz="1400" dirty="0"/>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10</a:t>
            </a:fld>
            <a:endParaRPr lang="ko-KR" altLang="en-US"/>
          </a:p>
        </p:txBody>
      </p:sp>
    </p:spTree>
    <p:extLst>
      <p:ext uri="{BB962C8B-B14F-4D97-AF65-F5344CB8AC3E}">
        <p14:creationId xmlns:p14="http://schemas.microsoft.com/office/powerpoint/2010/main" val="1833185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오류함수에서 최소값 쪽으로 이동할 때 이동 거리에 따라 성능이 많이 달라집니다</a:t>
            </a:r>
            <a:endParaRPr lang="en-US" altLang="ko-KR" dirty="0"/>
          </a:p>
          <a:p>
            <a:r>
              <a:rPr lang="ko-KR" altLang="en-US" dirty="0"/>
              <a:t>나중에</a:t>
            </a:r>
            <a:r>
              <a:rPr lang="ko-KR" altLang="en-US" baseline="0" dirty="0"/>
              <a:t> 이동 거리를 </a:t>
            </a:r>
            <a:r>
              <a:rPr lang="ko-KR" altLang="en-US" dirty="0" err="1"/>
              <a:t>학습률이라고</a:t>
            </a:r>
            <a:r>
              <a:rPr lang="ko-KR" altLang="en-US" dirty="0"/>
              <a:t> 부르게 됩니다</a:t>
            </a:r>
            <a:endParaRPr lang="en-US" altLang="ko-KR" dirty="0"/>
          </a:p>
          <a:p>
            <a:endParaRPr lang="en-US" altLang="ko-KR" dirty="0"/>
          </a:p>
          <a:p>
            <a:r>
              <a:rPr lang="ko-KR" altLang="en-US" dirty="0"/>
              <a:t>가장 효과적인 이동 거리를 정하는 것은 과학보다는 예술</a:t>
            </a:r>
            <a:r>
              <a:rPr lang="en-US" altLang="ko-KR" dirty="0"/>
              <a:t>(art)</a:t>
            </a:r>
            <a:r>
              <a:rPr lang="ko-KR" altLang="en-US" dirty="0"/>
              <a:t>에 가깝습니다</a:t>
            </a:r>
            <a:endParaRPr lang="en-US" altLang="ko-KR"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대부분의 데이터사이언스 내지 </a:t>
            </a:r>
            <a:r>
              <a:rPr lang="ko-KR" altLang="en-US" dirty="0" err="1"/>
              <a:t>딥러닝</a:t>
            </a:r>
            <a:r>
              <a:rPr lang="ko-KR" altLang="en-US" dirty="0"/>
              <a:t> 과학자들이 체험적인</a:t>
            </a:r>
            <a:r>
              <a:rPr lang="en-US" altLang="ko-KR" dirty="0"/>
              <a:t>(</a:t>
            </a:r>
            <a:r>
              <a:rPr lang="en-US" altLang="ko-KR" sz="1200" b="0" i="0" kern="1200" dirty="0">
                <a:solidFill>
                  <a:schemeClr val="tx1"/>
                </a:solidFill>
                <a:effectLst/>
                <a:latin typeface="+mn-lt"/>
                <a:ea typeface="+mn-ea"/>
                <a:cs typeface="+mn-cs"/>
              </a:rPr>
              <a:t>heuristic</a:t>
            </a:r>
            <a:r>
              <a:rPr lang="en-US" altLang="ko-KR" dirty="0"/>
              <a:t>)</a:t>
            </a:r>
            <a:r>
              <a:rPr lang="ko-KR" altLang="en-US" dirty="0"/>
              <a:t> 방법으로 적절한 이동 거리를 찾아내고 있거든요</a:t>
            </a:r>
            <a:endParaRPr lang="en-US" altLang="ko-KR" dirty="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t>얼마만큼 이동해야 하는지 </a:t>
            </a:r>
            <a:r>
              <a:rPr lang="en-US" altLang="ko-KR" sz="1200" dirty="0"/>
              <a:t>(</a:t>
            </a:r>
            <a:r>
              <a:rPr lang="en-US" altLang="ko-KR" sz="1200" dirty="0">
                <a:latin typeface="나눔바른고딕" panose="020B0603020101020101" pitchFamily="50" charset="-127"/>
                <a:ea typeface="나눔바른고딕" panose="020B0603020101020101" pitchFamily="50" charset="-127"/>
              </a:rPr>
              <a:t>⇰ </a:t>
            </a:r>
            <a:r>
              <a:rPr lang="ko-KR" altLang="en-US" sz="1200" dirty="0" err="1">
                <a:latin typeface="나눔바른고딕" panose="020B0603020101020101" pitchFamily="50" charset="-127"/>
                <a:ea typeface="나눔바른고딕" panose="020B0603020101020101" pitchFamily="50" charset="-127"/>
              </a:rPr>
              <a:t>학습률</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정하는 일반적인 옵션에는</a:t>
            </a:r>
            <a:endParaRPr lang="en-US" altLang="ko-KR" sz="1200" dirty="0">
              <a:latin typeface="나눔바른고딕" panose="020B0603020101020101" pitchFamily="50" charset="-127"/>
              <a:ea typeface="나눔바른고딕" panose="020B0603020101020101" pitchFamily="50" charset="-127"/>
            </a:endParaRPr>
          </a:p>
          <a:p>
            <a:pPr marL="457200" lvl="0" indent="-457200">
              <a:buFont typeface="+mj-lt"/>
              <a:buAutoNum type="arabicPeriod"/>
            </a:pPr>
            <a:r>
              <a:rPr lang="ko-KR" altLang="en-US" sz="2000" dirty="0"/>
              <a:t>이동 거리를 고정</a:t>
            </a:r>
            <a:endParaRPr lang="en-US" altLang="ko-KR" sz="2000" dirty="0"/>
          </a:p>
          <a:p>
            <a:pPr marL="457200" lvl="0" indent="-457200">
              <a:buFont typeface="+mj-lt"/>
              <a:buAutoNum type="arabicPeriod"/>
            </a:pPr>
            <a:r>
              <a:rPr lang="ko-KR" altLang="en-US" sz="2000" dirty="0"/>
              <a:t>시간에 따라 이동 거리를 점차 줄임</a:t>
            </a:r>
            <a:endParaRPr lang="en-US" altLang="ko-KR" sz="2000" dirty="0"/>
          </a:p>
          <a:p>
            <a:pPr marL="457200" lvl="0" indent="-457200">
              <a:buFont typeface="+mj-lt"/>
              <a:buAutoNum type="arabicPeriod"/>
            </a:pPr>
            <a:r>
              <a:rPr lang="ko-KR" altLang="en-US" sz="2000" dirty="0"/>
              <a:t>이동할 때마다 목적 함수를 최소화하는 이동 거리로 정하거나 하는 방법이 있습니다</a:t>
            </a:r>
            <a:endParaRPr lang="en-US" altLang="ko-KR" sz="2000" dirty="0"/>
          </a:p>
          <a:p>
            <a:pPr marL="0" lvl="0" indent="0">
              <a:buFont typeface="+mj-lt"/>
              <a:buNone/>
            </a:pPr>
            <a:r>
              <a:rPr lang="ko-KR" altLang="en-US" sz="2000" dirty="0"/>
              <a:t>마지막 방법은 가장 이상적이나 계산</a:t>
            </a:r>
            <a:r>
              <a:rPr lang="en-US" altLang="ko-KR" sz="2000" dirty="0"/>
              <a:t> </a:t>
            </a:r>
            <a:r>
              <a:rPr lang="ko-KR" altLang="en-US" sz="2000" dirty="0"/>
              <a:t>비용이 </a:t>
            </a:r>
            <a:r>
              <a:rPr lang="ko-KR" altLang="en-US" sz="2000" dirty="0" err="1"/>
              <a:t>급니다</a:t>
            </a:r>
            <a:endParaRPr lang="en-US" altLang="ko-KR" sz="2000" dirty="0"/>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11</a:t>
            </a:fld>
            <a:endParaRPr lang="ko-KR" altLang="en-US"/>
          </a:p>
        </p:txBody>
      </p:sp>
    </p:spTree>
    <p:extLst>
      <p:ext uri="{BB962C8B-B14F-4D97-AF65-F5344CB8AC3E}">
        <p14:creationId xmlns:p14="http://schemas.microsoft.com/office/powerpoint/2010/main" val="424406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딥러닝</a:t>
            </a:r>
            <a:r>
              <a:rPr lang="ko-KR" altLang="en-US" dirty="0"/>
              <a:t> 분야의 최적화는 주로 경사 </a:t>
            </a:r>
            <a:r>
              <a:rPr lang="ko-KR" altLang="en-US" dirty="0" err="1"/>
              <a:t>하강법으로</a:t>
            </a:r>
            <a:r>
              <a:rPr lang="ko-KR" altLang="en-US" dirty="0"/>
              <a:t> 데이터에 적합한 모델의 </a:t>
            </a:r>
            <a:r>
              <a:rPr lang="ko-KR" altLang="en-US" dirty="0" err="1"/>
              <a:t>파라미터를</a:t>
            </a:r>
            <a:r>
              <a:rPr lang="ko-KR" altLang="en-US" dirty="0"/>
              <a:t> 구합니다</a:t>
            </a:r>
            <a:endParaRPr lang="en-US" altLang="ko-KR" dirty="0"/>
          </a:p>
          <a:p>
            <a:endParaRPr lang="en-US" altLang="ko-KR"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err="1"/>
              <a:t>데이터셋과</a:t>
            </a:r>
            <a:r>
              <a:rPr lang="ko-KR" altLang="en-US" sz="1200" dirty="0"/>
              <a:t> </a:t>
            </a:r>
            <a:r>
              <a:rPr lang="ko-KR" altLang="en-US" sz="1200" dirty="0" err="1"/>
              <a:t>미분가능한</a:t>
            </a:r>
            <a:r>
              <a:rPr lang="ko-KR" altLang="en-US" sz="1200" dirty="0"/>
              <a:t> 하나 이상의 </a:t>
            </a:r>
            <a:r>
              <a:rPr lang="ko-KR" altLang="en-US" sz="1200" dirty="0" err="1"/>
              <a:t>파라미터로</a:t>
            </a:r>
            <a:r>
              <a:rPr lang="ko-KR" altLang="en-US" sz="1200" dirty="0"/>
              <a:t> 구성된 모델이 주어질 때</a:t>
            </a:r>
            <a:r>
              <a:rPr lang="en-US" altLang="ko-KR" sz="1200" dirty="0"/>
              <a:t>, </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err="1"/>
              <a:t>손실함수</a:t>
            </a:r>
            <a:r>
              <a:rPr lang="en-US" altLang="ko-KR" sz="1200" dirty="0"/>
              <a:t>(loss function)/</a:t>
            </a:r>
            <a:r>
              <a:rPr lang="ko-KR" altLang="en-US" sz="1200" dirty="0" err="1"/>
              <a:t>비용함수</a:t>
            </a:r>
            <a:r>
              <a:rPr lang="en-US" altLang="ko-KR" sz="1200" dirty="0"/>
              <a:t>(cost function)/</a:t>
            </a:r>
            <a:r>
              <a:rPr lang="ko-KR" altLang="en-US" baseline="0" dirty="0" err="1"/>
              <a:t>오류함수</a:t>
            </a:r>
            <a:r>
              <a:rPr lang="en-US" altLang="ko-KR" baseline="0" dirty="0"/>
              <a:t>(error</a:t>
            </a:r>
            <a:r>
              <a:rPr lang="ko-KR" altLang="en-US" baseline="0" dirty="0"/>
              <a:t> </a:t>
            </a:r>
            <a:r>
              <a:rPr lang="en-US" altLang="ko-KR" baseline="0" dirty="0"/>
              <a:t>function)</a:t>
            </a:r>
            <a:r>
              <a:rPr lang="ko-KR" altLang="en-US" sz="1200" dirty="0"/>
              <a:t>는 모델의 </a:t>
            </a:r>
            <a:r>
              <a:rPr lang="ko-KR" altLang="en-US" sz="1200" dirty="0" err="1"/>
              <a:t>파라미터가</a:t>
            </a:r>
            <a:r>
              <a:rPr lang="ko-KR" altLang="en-US" sz="1200" dirty="0"/>
              <a:t> 얼마나 좋고 나쁜지를 알려줍니다</a:t>
            </a:r>
            <a:endParaRPr lang="en-US" altLang="ko-KR" sz="1200" dirty="0"/>
          </a:p>
          <a:p>
            <a:r>
              <a:rPr lang="ko-KR" altLang="en-US" dirty="0"/>
              <a:t>이 손실 함수에 경사 </a:t>
            </a:r>
            <a:r>
              <a:rPr lang="ko-KR" altLang="en-US" dirty="0" err="1"/>
              <a:t>하강법을</a:t>
            </a:r>
            <a:r>
              <a:rPr lang="ko-KR" altLang="en-US" dirty="0"/>
              <a:t> 적용하면</a:t>
            </a:r>
            <a:r>
              <a:rPr lang="en-US" altLang="ko-KR" baseline="0" dirty="0"/>
              <a:t> </a:t>
            </a:r>
            <a:r>
              <a:rPr lang="ko-KR" altLang="en-US" baseline="0" dirty="0"/>
              <a:t>손실을 최소화하는 </a:t>
            </a:r>
            <a:r>
              <a:rPr lang="ko-KR" altLang="en-US" baseline="0" dirty="0" err="1"/>
              <a:t>파라미터를</a:t>
            </a:r>
            <a:r>
              <a:rPr lang="ko-KR" altLang="en-US" baseline="0" dirty="0"/>
              <a:t> 구할 수 있습니다</a:t>
            </a:r>
            <a:endParaRPr lang="en-US" altLang="ko-KR" baseline="0" dirty="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t>예를 들어</a:t>
            </a:r>
            <a:r>
              <a:rPr lang="en-US" altLang="ko-KR" sz="1200" dirty="0"/>
              <a:t>, </a:t>
            </a:r>
            <a:r>
              <a:rPr lang="ko-KR" altLang="en-US" sz="1200" dirty="0"/>
              <a:t>오른쪽 그림과 같은 </a:t>
            </a:r>
            <a:r>
              <a:rPr lang="ko-KR" altLang="en-US" sz="1200" dirty="0" err="1"/>
              <a:t>손실함수</a:t>
            </a:r>
            <a:r>
              <a:rPr lang="ko-KR" altLang="en-US" sz="1200" dirty="0"/>
              <a:t> </a:t>
            </a:r>
            <a:r>
              <a:rPr lang="en-US" altLang="ko-KR" sz="1200" dirty="0"/>
              <a:t>J(</a:t>
            </a:r>
            <a:r>
              <a:rPr lang="el-GR" altLang="ko-KR" sz="1200" dirty="0">
                <a:latin typeface="나눔바른고딕" panose="020B0603020101020101" pitchFamily="50" charset="-127"/>
                <a:ea typeface="나눔바른고딕" panose="020B0603020101020101" pitchFamily="50" charset="-127"/>
              </a:rPr>
              <a:t>θ</a:t>
            </a:r>
            <a:r>
              <a:rPr lang="en-US" altLang="ko-KR" sz="1200" dirty="0">
                <a:latin typeface="나눔바른고딕" panose="020B0603020101020101" pitchFamily="50" charset="-127"/>
                <a:ea typeface="나눔바른고딕" panose="020B0603020101020101" pitchFamily="50" charset="-127"/>
              </a:rPr>
              <a:t>)</a:t>
            </a:r>
            <a:r>
              <a:rPr lang="ko-KR" altLang="en-US" sz="1200" dirty="0"/>
              <a:t>의 값인 오차가 최소가 되는 </a:t>
            </a:r>
            <a:r>
              <a:rPr lang="ko-KR" altLang="en-US" sz="1200" dirty="0" err="1"/>
              <a:t>파라미터</a:t>
            </a:r>
            <a:r>
              <a:rPr lang="ko-KR" altLang="en-US" sz="1200" dirty="0"/>
              <a:t> </a:t>
            </a:r>
            <a:r>
              <a:rPr lang="el-GR" altLang="ko-KR" sz="1200" dirty="0">
                <a:latin typeface="나눔바른고딕" panose="020B0603020101020101" pitchFamily="50" charset="-127"/>
                <a:ea typeface="나눔바른고딕" panose="020B0603020101020101" pitchFamily="50" charset="-127"/>
              </a:rPr>
              <a:t>θ</a:t>
            </a:r>
            <a:r>
              <a:rPr lang="ko-KR" altLang="en-US" sz="1200" dirty="0"/>
              <a:t>값을 찾아야 경우</a:t>
            </a:r>
            <a:r>
              <a:rPr lang="en-US" altLang="ko-KR" sz="1200" dirty="0"/>
              <a:t>, </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t>처음에는 최소값을 알 수 없으므로 </a:t>
            </a:r>
            <a:r>
              <a:rPr lang="ko-KR" altLang="en-US" sz="1200" dirty="0" err="1"/>
              <a:t>랜덤한</a:t>
            </a:r>
            <a:r>
              <a:rPr lang="ko-KR" altLang="en-US" sz="1200" dirty="0"/>
              <a:t> 값으로 추정한 다음 경사 </a:t>
            </a:r>
            <a:r>
              <a:rPr lang="ko-KR" altLang="en-US" sz="1200" dirty="0" err="1"/>
              <a:t>하강법을</a:t>
            </a:r>
            <a:r>
              <a:rPr lang="ko-KR" altLang="en-US" sz="1200" dirty="0"/>
              <a:t> 반복적으로 이용하면 결국은 최소값을 찾아낸다는 뜻입니다</a:t>
            </a: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t>한 개의 데이터 포인트에서 오차의 </a:t>
            </a:r>
            <a:r>
              <a:rPr lang="ko-KR" altLang="en-US" sz="1200" dirty="0" err="1"/>
              <a:t>그래디언트를</a:t>
            </a:r>
            <a:r>
              <a:rPr lang="ko-KR" altLang="en-US" sz="1200" dirty="0"/>
              <a:t> 계산해 주는 함수입니다</a:t>
            </a: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12</a:t>
            </a:fld>
            <a:endParaRPr lang="ko-KR" altLang="en-US"/>
          </a:p>
        </p:txBody>
      </p:sp>
    </p:spTree>
    <p:extLst>
      <p:ext uri="{BB962C8B-B14F-4D97-AF65-F5344CB8AC3E}">
        <p14:creationId xmlns:p14="http://schemas.microsoft.com/office/powerpoint/2010/main" val="3838811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a:t>이 예제는 평균제곱오차를 이용하며 </a:t>
            </a:r>
            <a:r>
              <a:rPr lang="ko-KR" altLang="en-US" baseline="0" dirty="0" err="1"/>
              <a:t>데이터셋</a:t>
            </a:r>
            <a:r>
              <a:rPr lang="ko-KR" altLang="en-US" baseline="0" dirty="0"/>
              <a:t> 전체의 </a:t>
            </a:r>
            <a:r>
              <a:rPr lang="ko-KR" altLang="en-US" baseline="0" dirty="0" err="1"/>
              <a:t>그래디언트를</a:t>
            </a:r>
            <a:r>
              <a:rPr lang="ko-KR" altLang="en-US" baseline="0" dirty="0"/>
              <a:t> 모두 구해서 평균을 낸 다음에 이동거리 만큼 </a:t>
            </a:r>
            <a:r>
              <a:rPr lang="ko-KR" altLang="en-US" baseline="0" dirty="0" err="1"/>
              <a:t>파라미터를</a:t>
            </a:r>
            <a:r>
              <a:rPr lang="ko-KR" altLang="en-US" baseline="0" dirty="0"/>
              <a:t> 업데이트 할 수 있습니다</a:t>
            </a:r>
            <a:endParaRPr lang="en-US" altLang="ko-KR" baseline="0" dirty="0"/>
          </a:p>
          <a:p>
            <a:r>
              <a:rPr lang="ko-KR" altLang="en-US" baseline="0" dirty="0"/>
              <a:t>이 방법을 이른바 </a:t>
            </a:r>
            <a:r>
              <a:rPr lang="en-US" altLang="ko-KR" baseline="0" dirty="0"/>
              <a:t>SGD(stochastic gradient descent) </a:t>
            </a:r>
            <a:r>
              <a:rPr lang="ko-KR" altLang="en-US" baseline="0" dirty="0"/>
              <a:t>확률적 경사 </a:t>
            </a:r>
            <a:r>
              <a:rPr lang="ko-KR" altLang="en-US" baseline="0" dirty="0" err="1"/>
              <a:t>하강법이라고</a:t>
            </a:r>
            <a:r>
              <a:rPr lang="ko-KR" altLang="en-US" baseline="0" dirty="0"/>
              <a:t> 합니다</a:t>
            </a:r>
            <a:endParaRPr lang="en-US" altLang="ko-KR" baseline="0" dirty="0"/>
          </a:p>
          <a:p>
            <a:endParaRPr lang="en-US" altLang="ko-KR" baseline="0" dirty="0"/>
          </a:p>
          <a:p>
            <a:r>
              <a:rPr lang="en-US" altLang="ko-KR" baseline="0" dirty="0"/>
              <a:t>SGD </a:t>
            </a:r>
            <a:r>
              <a:rPr lang="ko-KR" altLang="en-US" baseline="0" dirty="0"/>
              <a:t>알고리즘의 각 단계는 다음과 같습니다</a:t>
            </a:r>
            <a:endParaRPr lang="en-US" altLang="ko-KR" baseline="0" dirty="0"/>
          </a:p>
          <a:p>
            <a:pPr marL="228600" indent="-228600">
              <a:buFont typeface="+mj-lt"/>
              <a:buAutoNum type="arabicPeriod"/>
            </a:pPr>
            <a:r>
              <a:rPr lang="ko-KR" altLang="en-US" sz="1200" dirty="0"/>
              <a:t>임의의 </a:t>
            </a:r>
            <a:r>
              <a:rPr lang="en-US" altLang="ko-KR" sz="1200" dirty="0"/>
              <a:t>theta</a:t>
            </a:r>
            <a:r>
              <a:rPr lang="ko-KR" altLang="en-US" sz="1200" dirty="0"/>
              <a:t>로 시작 </a:t>
            </a:r>
            <a:r>
              <a:rPr lang="en-US" altLang="ko-KR" sz="1200" dirty="0">
                <a:solidFill>
                  <a:schemeClr val="bg1">
                    <a:lumMod val="50000"/>
                  </a:schemeClr>
                </a:solidFill>
              </a:rPr>
              <a:t>Start with a random theta</a:t>
            </a:r>
          </a:p>
          <a:p>
            <a:pPr marL="228600" indent="-228600">
              <a:buFont typeface="+mj-lt"/>
              <a:buAutoNum type="arabicPeriod"/>
            </a:pPr>
            <a:r>
              <a:rPr lang="ko-KR" altLang="en-US" sz="1200" dirty="0"/>
              <a:t>모든 </a:t>
            </a:r>
            <a:r>
              <a:rPr lang="ko-KR" altLang="en-US" sz="1200" dirty="0" err="1"/>
              <a:t>그래디언트의</a:t>
            </a:r>
            <a:r>
              <a:rPr lang="ko-KR" altLang="en-US" sz="1200" dirty="0"/>
              <a:t> 평균을 계산 </a:t>
            </a:r>
            <a:r>
              <a:rPr lang="en-US" altLang="ko-KR" sz="1200" dirty="0">
                <a:solidFill>
                  <a:schemeClr val="bg1">
                    <a:lumMod val="50000"/>
                  </a:schemeClr>
                </a:solidFill>
              </a:rPr>
              <a:t>Calculate the average of all gradients</a:t>
            </a:r>
          </a:p>
          <a:p>
            <a:pPr marL="228600" indent="-228600">
              <a:buFont typeface="+mj-lt"/>
              <a:buAutoNum type="arabicPeriod"/>
            </a:pPr>
            <a:r>
              <a:rPr lang="en-US" altLang="ko-KR" sz="1200" dirty="0"/>
              <a:t>theta</a:t>
            </a:r>
            <a:r>
              <a:rPr lang="ko-KR" altLang="en-US" sz="1200" dirty="0"/>
              <a:t>를 </a:t>
            </a:r>
            <a:r>
              <a:rPr lang="en-US" altLang="ko-KR" sz="1200" dirty="0"/>
              <a:t>2</a:t>
            </a:r>
            <a:r>
              <a:rPr lang="ko-KR" altLang="en-US" sz="1200" dirty="0"/>
              <a:t>번에서 계산된 값으로 변경 </a:t>
            </a:r>
            <a:r>
              <a:rPr lang="en-US" altLang="ko-KR" sz="1200" dirty="0">
                <a:solidFill>
                  <a:schemeClr val="bg1">
                    <a:lumMod val="50000"/>
                  </a:schemeClr>
                </a:solidFill>
              </a:rPr>
              <a:t>Change theta to the value calculated in step 2.</a:t>
            </a:r>
          </a:p>
          <a:p>
            <a:pPr marL="228600" indent="-228600">
              <a:buFont typeface="+mj-lt"/>
              <a:buAutoNum type="arabicPeriod"/>
            </a:pPr>
            <a:r>
              <a:rPr lang="ko-KR" altLang="en-US" sz="1200" dirty="0"/>
              <a:t>반복 </a:t>
            </a:r>
            <a:r>
              <a:rPr lang="en-US" altLang="ko-KR" sz="1200" dirty="0">
                <a:solidFill>
                  <a:schemeClr val="bg1">
                    <a:lumMod val="50000"/>
                  </a:schemeClr>
                </a:solidFill>
              </a:rPr>
              <a:t>repeat</a:t>
            </a:r>
          </a:p>
          <a:p>
            <a:endParaRPr lang="en-US" altLang="ko-KR" dirty="0"/>
          </a:p>
          <a:p>
            <a:r>
              <a:rPr lang="en-US" altLang="ko-KR" dirty="0"/>
              <a:t>Stochastic</a:t>
            </a:r>
            <a:r>
              <a:rPr lang="en-US" altLang="ko-KR" baseline="0" dirty="0"/>
              <a:t> </a:t>
            </a:r>
            <a:r>
              <a:rPr lang="ko-KR" altLang="en-US" baseline="0" dirty="0"/>
              <a:t>이라는 말은 확률적인 </a:t>
            </a:r>
            <a:r>
              <a:rPr lang="ko-KR" altLang="en-US" baseline="0" dirty="0" err="1"/>
              <a:t>확률과정의</a:t>
            </a:r>
            <a:r>
              <a:rPr lang="en-US" altLang="ko-KR" baseline="0" dirty="0"/>
              <a:t>, </a:t>
            </a:r>
            <a:r>
              <a:rPr lang="ko-KR" altLang="en-US" baseline="0" dirty="0"/>
              <a:t>그러니까 정확하게 계산된 </a:t>
            </a:r>
            <a:r>
              <a:rPr lang="ko-KR" altLang="en-US" baseline="0" dirty="0" err="1"/>
              <a:t>값이라기</a:t>
            </a:r>
            <a:r>
              <a:rPr lang="ko-KR" altLang="en-US" baseline="0" dirty="0"/>
              <a:t> 보다는 </a:t>
            </a:r>
            <a:endParaRPr lang="en-US" altLang="ko-KR" baseline="0" dirty="0"/>
          </a:p>
          <a:p>
            <a:r>
              <a:rPr lang="ko-KR" altLang="en-US" sz="1200" b="0" i="0" kern="1200" dirty="0">
                <a:solidFill>
                  <a:schemeClr val="tx1"/>
                </a:solidFill>
                <a:effectLst/>
                <a:latin typeface="+mn-lt"/>
                <a:ea typeface="+mn-ea"/>
                <a:cs typeface="+mn-cs"/>
              </a:rPr>
              <a:t>확률분포모델에 따른 어느 수준의 확률을 가지고 발생하는 </a:t>
            </a:r>
            <a:r>
              <a:rPr lang="ko-KR" altLang="en-US" baseline="0" dirty="0"/>
              <a:t>근사치에 기반한다는 의미 입니다</a:t>
            </a:r>
            <a:endParaRPr lang="en-US" altLang="ko-KR" baseline="0" dirty="0"/>
          </a:p>
          <a:p>
            <a:endParaRPr lang="en-US" altLang="ko-KR" baseline="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t>전체 </a:t>
            </a:r>
            <a:r>
              <a:rPr lang="ko-KR" altLang="en-US" sz="1200" dirty="0" err="1"/>
              <a:t>데이터셋을</a:t>
            </a:r>
            <a:r>
              <a:rPr lang="ko-KR" altLang="en-US" sz="1200" dirty="0"/>
              <a:t> 한 번 훑어본다는 의미의 </a:t>
            </a:r>
            <a:r>
              <a:rPr lang="ko-KR" altLang="en-US" sz="1200" dirty="0" err="1"/>
              <a:t>에폭</a:t>
            </a:r>
            <a:r>
              <a:rPr lang="en-US" altLang="ko-KR" sz="1200" dirty="0"/>
              <a:t>(epoch)</a:t>
            </a:r>
            <a:r>
              <a:rPr lang="ko-KR" altLang="en-US" sz="1200" dirty="0"/>
              <a:t>을 여러 번 수행하면 올바른 경사와 절편이 학습됩니다</a:t>
            </a:r>
            <a:endParaRPr lang="en-US" altLang="ko-KR" sz="1100" dirty="0">
              <a:solidFill>
                <a:srgbClr val="0070C0"/>
              </a:solidFill>
            </a:endParaRPr>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13</a:t>
            </a:fld>
            <a:endParaRPr lang="ko-KR" altLang="en-US"/>
          </a:p>
        </p:txBody>
      </p:sp>
    </p:spTree>
    <p:extLst>
      <p:ext uri="{BB962C8B-B14F-4D97-AF65-F5344CB8AC3E}">
        <p14:creationId xmlns:p14="http://schemas.microsoft.com/office/powerpoint/2010/main" val="2803370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a:t>실제로 경사 </a:t>
            </a:r>
            <a:r>
              <a:rPr lang="ko-KR" altLang="en-US" baseline="0" dirty="0" err="1"/>
              <a:t>하강법을</a:t>
            </a:r>
            <a:r>
              <a:rPr lang="ko-KR" altLang="en-US" baseline="0" dirty="0"/>
              <a:t> 데이터에 적용할 때 크게 </a:t>
            </a:r>
            <a:r>
              <a:rPr lang="en-US" altLang="ko-KR" baseline="0" dirty="0"/>
              <a:t>2</a:t>
            </a:r>
            <a:r>
              <a:rPr lang="ko-KR" altLang="en-US" baseline="0" dirty="0"/>
              <a:t>가지 방법이 있습니다</a:t>
            </a:r>
            <a:endParaRPr lang="en-US" altLang="ko-KR" baseline="0" dirty="0"/>
          </a:p>
          <a:p>
            <a:pPr marL="228600" indent="-228600">
              <a:buAutoNum type="arabicPeriod"/>
            </a:pPr>
            <a:r>
              <a:rPr lang="ko-KR" altLang="en-US" baseline="0" dirty="0"/>
              <a:t>미니 배치 </a:t>
            </a:r>
            <a:r>
              <a:rPr lang="en-US" altLang="ko-KR" baseline="0" dirty="0"/>
              <a:t>(</a:t>
            </a:r>
            <a:r>
              <a:rPr lang="ko-KR" altLang="en-US" baseline="0" dirty="0"/>
              <a:t>확률적</a:t>
            </a:r>
            <a:r>
              <a:rPr lang="en-US" altLang="ko-KR" baseline="0" dirty="0"/>
              <a:t>)</a:t>
            </a:r>
            <a:r>
              <a:rPr lang="ko-KR" altLang="en-US" baseline="0" dirty="0"/>
              <a:t> 경사 </a:t>
            </a:r>
            <a:r>
              <a:rPr lang="ko-KR" altLang="en-US" baseline="0" dirty="0" err="1"/>
              <a:t>하강법</a:t>
            </a:r>
            <a:r>
              <a:rPr lang="ko-KR" altLang="en-US" baseline="0" dirty="0"/>
              <a:t> </a:t>
            </a:r>
            <a:r>
              <a:rPr lang="en-US" altLang="ko-KR" baseline="0" dirty="0"/>
              <a:t>MGD(mini batch gradient descent)</a:t>
            </a:r>
          </a:p>
          <a:p>
            <a:pPr marL="228600" marR="0" indent="-228600" algn="l" defTabSz="914400" rtl="0" eaLnBrk="1" fontAlgn="auto" latinLnBrk="1" hangingPunct="1">
              <a:lnSpc>
                <a:spcPct val="100000"/>
              </a:lnSpc>
              <a:spcBef>
                <a:spcPts val="0"/>
              </a:spcBef>
              <a:spcAft>
                <a:spcPts val="0"/>
              </a:spcAft>
              <a:buClrTx/>
              <a:buSzTx/>
              <a:buFontTx/>
              <a:buAutoNum type="arabicPeriod"/>
              <a:tabLst/>
              <a:defRPr/>
            </a:pPr>
            <a:r>
              <a:rPr lang="ko-KR" altLang="en-US" baseline="0" dirty="0"/>
              <a:t>확률적 경사 </a:t>
            </a:r>
            <a:r>
              <a:rPr lang="ko-KR" altLang="en-US" baseline="0" dirty="0" err="1"/>
              <a:t>하강법</a:t>
            </a:r>
            <a:r>
              <a:rPr lang="ko-KR" altLang="en-US" baseline="0" dirty="0"/>
              <a:t> </a:t>
            </a:r>
            <a:r>
              <a:rPr lang="en-US" altLang="ko-KR" baseline="0" dirty="0"/>
              <a:t>SGD(stochastic gradient descent) </a:t>
            </a:r>
            <a:r>
              <a:rPr lang="ko-KR" altLang="en-US" baseline="0" dirty="0"/>
              <a:t>입니다</a:t>
            </a:r>
            <a:endParaRPr lang="en-US" altLang="ko-KR" baseline="0" dirty="0"/>
          </a:p>
          <a:p>
            <a:pPr marL="0" indent="0">
              <a:buNone/>
            </a:pPr>
            <a:endParaRPr lang="en-US" altLang="ko-KR" baseline="0" dirty="0"/>
          </a:p>
          <a:p>
            <a:pPr marL="0" indent="0">
              <a:buNone/>
            </a:pPr>
            <a:r>
              <a:rPr lang="ko-KR" altLang="en-US" sz="1200" dirty="0"/>
              <a:t>확률적 경사 </a:t>
            </a:r>
            <a:r>
              <a:rPr lang="ko-KR" altLang="en-US" sz="1200" dirty="0" err="1"/>
              <a:t>하강법의</a:t>
            </a:r>
            <a:r>
              <a:rPr lang="ko-KR" altLang="en-US" sz="1200" dirty="0"/>
              <a:t> 단점은 </a:t>
            </a:r>
            <a:r>
              <a:rPr lang="ko-KR" altLang="en-US" sz="1200" dirty="0" err="1"/>
              <a:t>데이터셋</a:t>
            </a:r>
            <a:r>
              <a:rPr lang="ko-KR" altLang="en-US" sz="1200" dirty="0"/>
              <a:t> 전체의 </a:t>
            </a:r>
            <a:r>
              <a:rPr lang="ko-KR" altLang="en-US" sz="1200" dirty="0" err="1"/>
              <a:t>그레디언트를</a:t>
            </a:r>
            <a:r>
              <a:rPr lang="ko-KR" altLang="en-US" sz="1200" dirty="0"/>
              <a:t> 모두 구해야 이동</a:t>
            </a:r>
            <a:r>
              <a:rPr lang="en-US" altLang="ko-KR" sz="1200" dirty="0"/>
              <a:t> </a:t>
            </a:r>
            <a:r>
              <a:rPr lang="ko-KR" altLang="en-US" sz="1200" dirty="0"/>
              <a:t>거리만큼 </a:t>
            </a:r>
            <a:r>
              <a:rPr lang="ko-KR" altLang="en-US" sz="1200" dirty="0" err="1"/>
              <a:t>파라미터를</a:t>
            </a:r>
            <a:r>
              <a:rPr lang="ko-KR" altLang="en-US" sz="1200" dirty="0"/>
              <a:t> 업데이트 할 수 있다는 점입니다</a:t>
            </a: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t>미니 배치 경사 </a:t>
            </a:r>
            <a:r>
              <a:rPr lang="ko-KR" altLang="en-US" sz="1200" dirty="0" err="1"/>
              <a:t>하강법</a:t>
            </a:r>
            <a:r>
              <a:rPr lang="en-US" altLang="ko-KR" sz="1200" dirty="0"/>
              <a:t>(mini batch gradient descent)</a:t>
            </a:r>
            <a:r>
              <a:rPr lang="ko-KR" altLang="en-US" sz="1200" dirty="0"/>
              <a:t>에서는 전체 </a:t>
            </a:r>
            <a:r>
              <a:rPr lang="ko-KR" altLang="en-US" sz="1200" dirty="0" err="1"/>
              <a:t>데이터셋의</a:t>
            </a:r>
            <a:r>
              <a:rPr lang="ko-KR" altLang="en-US" sz="1200" dirty="0"/>
              <a:t> 일부 샘플인 </a:t>
            </a:r>
            <a:r>
              <a:rPr lang="ko-KR" altLang="en-US" sz="1200" dirty="0" err="1"/>
              <a:t>미니배치에</a:t>
            </a:r>
            <a:r>
              <a:rPr lang="ko-KR" altLang="en-US" sz="1200" dirty="0"/>
              <a:t> 대해서만 </a:t>
            </a:r>
            <a:r>
              <a:rPr lang="ko-KR" altLang="en-US" sz="1200" dirty="0" err="1"/>
              <a:t>그래디언트를</a:t>
            </a:r>
            <a:r>
              <a:rPr lang="ko-KR" altLang="en-US" sz="1200" dirty="0"/>
              <a:t> 계산합니다</a:t>
            </a:r>
            <a:endParaRPr lang="en-US" altLang="ko-KR" sz="1200" dirty="0"/>
          </a:p>
          <a:p>
            <a:pPr marL="0" indent="0">
              <a:buNone/>
            </a:pPr>
            <a:endParaRPr lang="en-US" altLang="ko-KR" baseline="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baseline="0" dirty="0"/>
              <a:t>미니 배치도 확률적 경사 </a:t>
            </a:r>
            <a:r>
              <a:rPr lang="ko-KR" altLang="en-US" baseline="0" dirty="0" err="1"/>
              <a:t>하강법의</a:t>
            </a:r>
            <a:r>
              <a:rPr lang="ko-KR" altLang="en-US" baseline="0" dirty="0"/>
              <a:t> 일종입니다만 길어서 보통 </a:t>
            </a:r>
            <a:r>
              <a:rPr lang="ko-KR" altLang="en-US" baseline="0" dirty="0" err="1"/>
              <a:t>확률적이란</a:t>
            </a:r>
            <a:r>
              <a:rPr lang="ko-KR" altLang="en-US" baseline="0" dirty="0"/>
              <a:t> 단어를 빼고 부릅니다</a:t>
            </a:r>
            <a:endParaRPr lang="en-US" altLang="ko-KR" baseline="0" dirty="0"/>
          </a:p>
          <a:p>
            <a:pPr marL="0" indent="0">
              <a:buNone/>
            </a:pPr>
            <a:r>
              <a:rPr lang="ko-KR" altLang="en-US" baseline="0" dirty="0"/>
              <a:t>앞 페이지에서</a:t>
            </a:r>
            <a:r>
              <a:rPr lang="en-US" altLang="ko-KR" baseline="0" dirty="0"/>
              <a:t> </a:t>
            </a:r>
            <a:r>
              <a:rPr lang="ko-KR" altLang="en-US" baseline="0" dirty="0"/>
              <a:t>본 방법이 확률적 경사 </a:t>
            </a:r>
            <a:r>
              <a:rPr lang="ko-KR" altLang="en-US" baseline="0" dirty="0" err="1"/>
              <a:t>하강법</a:t>
            </a:r>
            <a:r>
              <a:rPr lang="ko-KR" altLang="en-US" baseline="0" dirty="0"/>
              <a:t> </a:t>
            </a:r>
            <a:r>
              <a:rPr lang="en-US" altLang="ko-KR" baseline="0" dirty="0"/>
              <a:t>SGD </a:t>
            </a:r>
            <a:r>
              <a:rPr lang="ko-KR" altLang="en-US" baseline="0" dirty="0"/>
              <a:t>이고 지금부터 보는 방법이 미니 배치 경사 </a:t>
            </a:r>
            <a:r>
              <a:rPr lang="ko-KR" altLang="en-US" baseline="0" dirty="0" err="1"/>
              <a:t>하강법</a:t>
            </a:r>
            <a:r>
              <a:rPr lang="ko-KR" altLang="en-US" baseline="0" dirty="0"/>
              <a:t> </a:t>
            </a:r>
            <a:r>
              <a:rPr lang="en-US" altLang="ko-KR" baseline="0" dirty="0"/>
              <a:t>MGD</a:t>
            </a:r>
            <a:r>
              <a:rPr lang="ko-KR" altLang="en-US" baseline="0" dirty="0"/>
              <a:t> 입니다 </a:t>
            </a:r>
            <a:endParaRPr lang="en-US" altLang="ko-KR" baseline="0" dirty="0"/>
          </a:p>
          <a:p>
            <a:pPr marL="0" indent="0">
              <a:buNone/>
            </a:pPr>
            <a:endParaRPr lang="en-US" altLang="ko-KR" baseline="0" dirty="0"/>
          </a:p>
          <a:p>
            <a:pPr marL="0" indent="0">
              <a:buNone/>
            </a:pPr>
            <a:r>
              <a:rPr lang="ko-KR" altLang="en-US" baseline="0" dirty="0"/>
              <a:t>배치라 함은 한 묶음이라는 의미로서 묶음을 일괄 처리한다는 뜻입니다</a:t>
            </a:r>
            <a:endParaRPr lang="en-US" altLang="ko-KR" baseline="0" dirty="0"/>
          </a:p>
          <a:p>
            <a:pPr marL="0" indent="0">
              <a:buNone/>
            </a:pPr>
            <a:endParaRPr lang="en-US" altLang="ko-KR" baseline="0" dirty="0"/>
          </a:p>
          <a:p>
            <a:pPr marL="0" indent="0">
              <a:buNone/>
            </a:pPr>
            <a:r>
              <a:rPr lang="ko-KR" altLang="en-US" baseline="0" dirty="0"/>
              <a:t>두 방법의 차이점은</a:t>
            </a:r>
            <a:r>
              <a:rPr lang="en-US" altLang="ko-KR" baseline="0" dirty="0"/>
              <a:t> </a:t>
            </a:r>
            <a:r>
              <a:rPr lang="ko-KR" altLang="en-US" baseline="0" dirty="0" err="1"/>
              <a:t>미분값을</a:t>
            </a:r>
            <a:r>
              <a:rPr lang="ko-KR" altLang="en-US" baseline="0" dirty="0"/>
              <a:t> 계산해서 </a:t>
            </a:r>
            <a:r>
              <a:rPr lang="ko-KR" altLang="en-US" baseline="0" dirty="0" err="1"/>
              <a:t>파라미터를</a:t>
            </a:r>
            <a:r>
              <a:rPr lang="ko-KR" altLang="en-US" baseline="0" dirty="0"/>
              <a:t> 수정하는 작업을 </a:t>
            </a:r>
            <a:endParaRPr lang="en-US" altLang="ko-KR" baseline="0" dirty="0"/>
          </a:p>
          <a:p>
            <a:pPr marL="228600" indent="-228600">
              <a:buFont typeface="+mj-lt"/>
              <a:buAutoNum type="arabicPeriod"/>
            </a:pPr>
            <a:r>
              <a:rPr lang="ko-KR" altLang="en-US" baseline="0" dirty="0"/>
              <a:t>소규모의 미니 배치 묶음에 대해서 반복 </a:t>
            </a:r>
            <a:r>
              <a:rPr lang="ko-KR" altLang="en-US" baseline="0" dirty="0" err="1"/>
              <a:t>계산는지와</a:t>
            </a:r>
            <a:endParaRPr lang="en-US" altLang="ko-KR" baseline="0" dirty="0"/>
          </a:p>
          <a:p>
            <a:pPr marL="228600" indent="-228600">
              <a:buFont typeface="+mj-lt"/>
              <a:buAutoNum type="arabicPeriod"/>
            </a:pPr>
            <a:r>
              <a:rPr lang="ko-KR" altLang="en-US" baseline="0" dirty="0"/>
              <a:t>각 데이터 하나하나 마다 반복 계산하는지 입니다</a:t>
            </a:r>
            <a:endParaRPr lang="en-US" altLang="ko-KR" baseline="0" dirty="0"/>
          </a:p>
          <a:p>
            <a:pPr marL="228600" indent="-228600">
              <a:buAutoNum type="arabicPeriod"/>
            </a:pPr>
            <a:endParaRPr lang="en-US" altLang="ko-KR" baseline="0" dirty="0"/>
          </a:p>
          <a:p>
            <a:pPr marL="0" indent="0">
              <a:buNone/>
            </a:pPr>
            <a:r>
              <a:rPr lang="ko-KR" altLang="en-US" baseline="0" dirty="0"/>
              <a:t>당연히 각 </a:t>
            </a:r>
            <a:r>
              <a:rPr lang="ko-KR" altLang="en-US" baseline="0" dirty="0" err="1"/>
              <a:t>데이터마다</a:t>
            </a:r>
            <a:r>
              <a:rPr lang="ko-KR" altLang="en-US" baseline="0" dirty="0"/>
              <a:t> 계산하는 </a:t>
            </a:r>
            <a:r>
              <a:rPr lang="en-US" altLang="ko-KR" baseline="0" dirty="0"/>
              <a:t>SGD</a:t>
            </a:r>
            <a:r>
              <a:rPr lang="ko-KR" altLang="en-US" baseline="0" dirty="0"/>
              <a:t> 경우의 </a:t>
            </a:r>
            <a:r>
              <a:rPr lang="ko-KR" altLang="en-US" baseline="0" dirty="0" err="1"/>
              <a:t>계산량이</a:t>
            </a:r>
            <a:r>
              <a:rPr lang="ko-KR" altLang="en-US" baseline="0" dirty="0"/>
              <a:t> 더 많겠죠</a:t>
            </a:r>
            <a:endParaRPr lang="en-US" altLang="ko-KR" baseline="0" dirty="0"/>
          </a:p>
          <a:p>
            <a:pPr marL="0" indent="0">
              <a:buNone/>
            </a:pPr>
            <a:endParaRPr lang="en-US" altLang="ko-KR" baseline="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baseline="0" dirty="0"/>
              <a:t>앞의</a:t>
            </a:r>
            <a:r>
              <a:rPr lang="en-US" altLang="ko-KR" baseline="0" dirty="0"/>
              <a:t> </a:t>
            </a:r>
            <a:r>
              <a:rPr lang="ko-KR" altLang="en-US" baseline="0" dirty="0"/>
              <a:t>예제를 미니 배치 방법으로 다시 구현한 코드를 드렸습니다</a:t>
            </a:r>
            <a:endParaRPr lang="en-US" altLang="ko-KR" baseline="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baseline="0" dirty="0"/>
              <a:t>그러나</a:t>
            </a:r>
            <a:r>
              <a:rPr lang="en-US" altLang="ko-KR" baseline="0" dirty="0"/>
              <a:t> </a:t>
            </a:r>
            <a:r>
              <a:rPr lang="ko-KR" altLang="en-US" baseline="0" dirty="0"/>
              <a:t>여기서 깊이 다루지는 않겠습니다</a:t>
            </a:r>
            <a:endParaRPr lang="en-US" altLang="ko-KR" baseline="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baseline="0" dirty="0"/>
              <a:t>걱정 마세요 나중에 다시 공부하게 됩니다 </a:t>
            </a:r>
            <a:endParaRPr lang="en-US" altLang="ko-KR" baseline="0" dirty="0"/>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14</a:t>
            </a:fld>
            <a:endParaRPr lang="ko-KR" altLang="en-US"/>
          </a:p>
        </p:txBody>
      </p:sp>
    </p:spTree>
    <p:extLst>
      <p:ext uri="{BB962C8B-B14F-4D97-AF65-F5344CB8AC3E}">
        <p14:creationId xmlns:p14="http://schemas.microsoft.com/office/powerpoint/2010/main" val="1785185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경사 </a:t>
            </a:r>
            <a:r>
              <a:rPr lang="ko-KR" altLang="en-US" dirty="0" err="1"/>
              <a:t>하강법은</a:t>
            </a:r>
            <a:r>
              <a:rPr lang="ko-KR" altLang="en-US" dirty="0"/>
              <a:t> </a:t>
            </a:r>
            <a:r>
              <a:rPr lang="ko-KR" altLang="en-US" dirty="0" err="1"/>
              <a:t>딥러닝에서</a:t>
            </a:r>
            <a:r>
              <a:rPr lang="ko-KR" altLang="en-US" dirty="0"/>
              <a:t> 가장 중요한 수학 개념입니다</a:t>
            </a:r>
            <a:endParaRPr lang="en-US" altLang="ko-KR" dirty="0"/>
          </a:p>
          <a:p>
            <a:r>
              <a:rPr lang="ko-KR" altLang="en-US" dirty="0"/>
              <a:t>나중에 다시 공부합니다만 여기에서는 경사 </a:t>
            </a:r>
            <a:r>
              <a:rPr lang="ko-KR" altLang="en-US" dirty="0" err="1"/>
              <a:t>하강법의</a:t>
            </a:r>
            <a:r>
              <a:rPr lang="ko-KR" altLang="en-US" dirty="0"/>
              <a:t> 개념에 대해 최대한 이해하는 노력을 해주시면 좋겠습니다</a:t>
            </a:r>
            <a:endParaRPr lang="en-US" altLang="ko-KR" dirty="0"/>
          </a:p>
          <a:p>
            <a:r>
              <a:rPr lang="ko-KR" altLang="en-US" dirty="0"/>
              <a:t>코딩해서 실행해 보시고 마지막에 이름 학번을 출력하셔서 제출해 주세요</a:t>
            </a:r>
            <a:endParaRPr lang="en-US" altLang="ko-KR" dirty="0"/>
          </a:p>
          <a:p>
            <a:r>
              <a:rPr lang="ko-KR" altLang="en-US" dirty="0"/>
              <a:t>특별한 문제 풀이 과제는 없습니다</a:t>
            </a:r>
            <a:endParaRPr lang="en-US" altLang="ko-KR" dirty="0"/>
          </a:p>
          <a:p>
            <a:endParaRPr lang="en-US" altLang="ko-KR" dirty="0"/>
          </a:p>
          <a:p>
            <a:r>
              <a:rPr lang="ko-KR" altLang="en-US" dirty="0"/>
              <a:t>여기까지 잘</a:t>
            </a:r>
            <a:r>
              <a:rPr lang="ko-KR" altLang="en-US" baseline="0" dirty="0"/>
              <a:t> 와주셔서 고맙습</a:t>
            </a:r>
            <a:r>
              <a:rPr lang="ko-KR" altLang="en-US" dirty="0"/>
              <a:t>니다</a:t>
            </a:r>
            <a:endParaRPr lang="en-US" altLang="ko-KR" dirty="0"/>
          </a:p>
          <a:p>
            <a:r>
              <a:rPr lang="ko-KR" altLang="en-US" dirty="0"/>
              <a:t>어려운 수학 공부 하시느라 고생 많으셨습니다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16</a:t>
            </a:fld>
            <a:endParaRPr lang="ko-KR" altLang="en-US"/>
          </a:p>
        </p:txBody>
      </p:sp>
    </p:spTree>
    <p:extLst>
      <p:ext uri="{BB962C8B-B14F-4D97-AF65-F5344CB8AC3E}">
        <p14:creationId xmlns:p14="http://schemas.microsoft.com/office/powerpoint/2010/main" val="231322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우선 경사 </a:t>
            </a:r>
            <a:r>
              <a:rPr lang="ko-KR" altLang="en-US" dirty="0" err="1"/>
              <a:t>하강법</a:t>
            </a:r>
            <a:r>
              <a:rPr lang="en-US" altLang="ko-KR" dirty="0"/>
              <a:t>(gradient</a:t>
            </a:r>
            <a:r>
              <a:rPr lang="en-US" altLang="ko-KR" baseline="0" dirty="0"/>
              <a:t> descent)</a:t>
            </a:r>
            <a:r>
              <a:rPr lang="ko-KR" altLang="en-US" baseline="0" dirty="0"/>
              <a:t>이 무엇인지 알아봅니다</a:t>
            </a:r>
            <a:endParaRPr lang="en-US" altLang="ko-KR" baseline="0" dirty="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데이터사이언스의 핵심은 특정 상황에</a:t>
            </a:r>
            <a:r>
              <a:rPr lang="ko-KR" altLang="en-US" baseline="0" dirty="0"/>
              <a:t> 가장 적합한 수학적 모델을 찾는 것 입니다</a:t>
            </a:r>
            <a:endParaRPr lang="en-US" altLang="ko-KR" baseline="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가장 </a:t>
            </a:r>
            <a:r>
              <a:rPr lang="ko-KR" altLang="en-US" sz="2000" dirty="0"/>
              <a:t>적합한</a:t>
            </a:r>
            <a:r>
              <a:rPr lang="en-US" altLang="ko-KR" sz="2000" dirty="0"/>
              <a:t>(best)</a:t>
            </a:r>
            <a:r>
              <a:rPr lang="ko-KR" altLang="en-US" sz="2000" dirty="0"/>
              <a:t>이라</a:t>
            </a:r>
            <a:r>
              <a:rPr lang="en-US" altLang="ko-KR" sz="2000" dirty="0"/>
              <a:t> </a:t>
            </a:r>
            <a:r>
              <a:rPr lang="ko-KR" altLang="en-US" sz="2000" dirty="0"/>
              <a:t>함은 최적화 문제의 답을 내는 것입니다</a:t>
            </a:r>
            <a:r>
              <a:rPr lang="en-US" altLang="ko-KR" sz="2000" dirty="0"/>
              <a:t>,</a:t>
            </a:r>
            <a:r>
              <a:rPr lang="ko-KR" altLang="en-US" sz="2000" dirty="0"/>
              <a:t> 즉</a:t>
            </a:r>
            <a:endParaRPr lang="en-US" altLang="ko-KR" sz="2000" dirty="0"/>
          </a:p>
          <a:p>
            <a:pPr marL="285750" indent="-285750">
              <a:buFont typeface="Arial" panose="020B0604020202020204" pitchFamily="34" charset="0"/>
              <a:buChar char="•"/>
            </a:pPr>
            <a:r>
              <a:rPr lang="ko-KR" altLang="en-US" sz="1800" dirty="0"/>
              <a:t>모델의 오류</a:t>
            </a:r>
            <a:r>
              <a:rPr lang="en-US" altLang="ko-KR" sz="1800" dirty="0"/>
              <a:t>(error)</a:t>
            </a:r>
            <a:r>
              <a:rPr lang="ko-KR" altLang="en-US" sz="1800" dirty="0"/>
              <a:t>를 최소화하는</a:t>
            </a:r>
            <a:r>
              <a:rPr lang="en-US" altLang="ko-KR" sz="1800" dirty="0"/>
              <a:t>,</a:t>
            </a:r>
          </a:p>
          <a:p>
            <a:pPr marL="285750" indent="-285750">
              <a:buFont typeface="Arial" panose="020B0604020202020204" pitchFamily="34" charset="0"/>
              <a:buChar char="•"/>
            </a:pPr>
            <a:r>
              <a:rPr lang="ko-KR" altLang="en-US" sz="1800" dirty="0"/>
              <a:t>또는 가능도</a:t>
            </a:r>
            <a:r>
              <a:rPr lang="en-US" altLang="ko-KR" sz="1800" dirty="0"/>
              <a:t>(likelihood)</a:t>
            </a:r>
            <a:r>
              <a:rPr lang="ko-KR" altLang="en-US" sz="1800" dirty="0"/>
              <a:t>를 최대화하는 것을 말합니다</a:t>
            </a:r>
            <a:endParaRPr lang="en-US" altLang="ko-KR" sz="1600" dirty="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t>우리는 종종 함수 </a:t>
            </a:r>
            <a:r>
              <a:rPr lang="en-US" altLang="ko-KR" sz="1200" dirty="0"/>
              <a:t>f</a:t>
            </a:r>
            <a:r>
              <a:rPr lang="ko-KR" altLang="en-US" sz="1200" dirty="0"/>
              <a:t>를 최소화</a:t>
            </a:r>
            <a:r>
              <a:rPr lang="en-US" altLang="ko-KR" sz="1200" dirty="0"/>
              <a:t>(</a:t>
            </a:r>
            <a:r>
              <a:rPr lang="ko-KR" altLang="en-US" sz="1200" dirty="0"/>
              <a:t>또는 최대화</a:t>
            </a:r>
            <a:r>
              <a:rPr lang="en-US" altLang="ko-KR" sz="1200" dirty="0"/>
              <a:t>)</a:t>
            </a:r>
            <a:r>
              <a:rPr lang="ko-KR" altLang="en-US" sz="1200" dirty="0"/>
              <a:t>시키는 </a:t>
            </a:r>
            <a:r>
              <a:rPr lang="ko-KR" altLang="en-US" sz="1200" dirty="0" err="1"/>
              <a:t>입력값</a:t>
            </a:r>
            <a:r>
              <a:rPr lang="ko-KR" altLang="en-US" sz="1200" dirty="0"/>
              <a:t> </a:t>
            </a:r>
            <a:r>
              <a:rPr lang="en-US" altLang="ko-KR" sz="1200" dirty="0"/>
              <a:t>v</a:t>
            </a:r>
            <a:r>
              <a:rPr lang="ko-KR" altLang="en-US" sz="1200" dirty="0"/>
              <a:t>를 찾아야 합니다</a:t>
            </a:r>
            <a:endParaRPr lang="en-US" altLang="ko-KR" sz="1200" dirty="0"/>
          </a:p>
          <a:p>
            <a:r>
              <a:rPr lang="ko-KR" altLang="en-US" dirty="0"/>
              <a:t>경사 </a:t>
            </a:r>
            <a:r>
              <a:rPr lang="ko-KR" altLang="en-US" dirty="0" err="1"/>
              <a:t>하강법</a:t>
            </a:r>
            <a:r>
              <a:rPr lang="en-US" altLang="ko-KR" dirty="0"/>
              <a:t>(gradient</a:t>
            </a:r>
            <a:r>
              <a:rPr lang="en-US" altLang="ko-KR" baseline="0" dirty="0"/>
              <a:t> descent)</a:t>
            </a:r>
            <a:r>
              <a:rPr lang="ko-KR" altLang="en-US" dirty="0"/>
              <a:t>은 이러한 최적화 문제를 해결하는 가장 기본적인 방법입니다</a:t>
            </a:r>
            <a:endParaRPr lang="en-US" altLang="ko-KR" dirty="0"/>
          </a:p>
          <a:p>
            <a:endParaRPr lang="en-US" altLang="ko-KR" sz="1200" dirty="0"/>
          </a:p>
          <a:p>
            <a:r>
              <a:rPr lang="ko-KR" altLang="en-US" sz="1200" dirty="0"/>
              <a:t>최적화</a:t>
            </a:r>
            <a:r>
              <a:rPr lang="en-US" altLang="ko-KR" sz="1200" dirty="0"/>
              <a:t>(</a:t>
            </a:r>
            <a:r>
              <a:rPr lang="ko-KR" altLang="en-US" sz="1200" dirty="0"/>
              <a:t>最適化</a:t>
            </a:r>
            <a:r>
              <a:rPr lang="en-US" altLang="ko-KR" sz="1200" dirty="0"/>
              <a:t>, optimization)</a:t>
            </a:r>
            <a:r>
              <a:rPr lang="ko-KR" altLang="en-US" sz="1200" dirty="0"/>
              <a:t>는 사용 가능한 몇 가지 대안 중에서 최고의 요소</a:t>
            </a:r>
            <a:r>
              <a:rPr lang="en-US" altLang="ko-KR" sz="1200" dirty="0"/>
              <a:t>(</a:t>
            </a:r>
            <a:r>
              <a:rPr lang="ko-KR" altLang="en-US" sz="1200" dirty="0"/>
              <a:t>일부 기준을 고려하여</a:t>
            </a:r>
            <a:r>
              <a:rPr lang="en-US" altLang="ko-KR" sz="1200" dirty="0"/>
              <a:t>)</a:t>
            </a:r>
            <a:r>
              <a:rPr lang="ko-KR" altLang="en-US" sz="1200" dirty="0"/>
              <a:t>를 선택하는 것을 의미합니다</a:t>
            </a:r>
            <a:endParaRPr lang="en-US" altLang="ko-KR" sz="1200" dirty="0"/>
          </a:p>
          <a:p>
            <a:r>
              <a:rPr lang="ko-KR" altLang="en-US" sz="1200" b="0" i="0" kern="1200" dirty="0">
                <a:solidFill>
                  <a:schemeClr val="tx1"/>
                </a:solidFill>
                <a:effectLst/>
                <a:latin typeface="+mn-lt"/>
                <a:ea typeface="+mn-ea"/>
                <a:cs typeface="+mn-cs"/>
              </a:rPr>
              <a:t>최적화 문제는 수학</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물리학</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공학 등 다양한 분야에서 필요로 합니다</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컴퓨터공학에서도 소프트웨어 최적화</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하드웨어 최적화</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에너지 최적화 등 다양한 영역에서 최적화 문제의 해결을 노력하고 있습니다</a:t>
            </a:r>
            <a:endParaRPr lang="en-US" altLang="ko-KR" sz="1200" b="0" i="0" kern="1200" dirty="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r>
              <a:rPr lang="ko-KR" altLang="en-US" sz="1200" b="0" i="0" kern="1200" dirty="0">
                <a:solidFill>
                  <a:schemeClr val="tx1"/>
                </a:solidFill>
                <a:effectLst/>
                <a:latin typeface="+mn-lt"/>
                <a:ea typeface="+mn-ea"/>
                <a:cs typeface="+mn-cs"/>
              </a:rPr>
              <a:t>여기에서는 데이터사이언스의 핵심인 </a:t>
            </a:r>
            <a:r>
              <a:rPr lang="ko-KR" altLang="en-US" sz="1200" b="0" i="0" kern="1200" dirty="0" err="1">
                <a:solidFill>
                  <a:schemeClr val="tx1"/>
                </a:solidFill>
                <a:effectLst/>
                <a:latin typeface="+mn-lt"/>
                <a:ea typeface="+mn-ea"/>
                <a:cs typeface="+mn-cs"/>
              </a:rPr>
              <a:t>딥러닝이</a:t>
            </a:r>
            <a:r>
              <a:rPr lang="ko-KR" altLang="en-US" sz="1200" b="0" i="0" kern="1200" dirty="0">
                <a:solidFill>
                  <a:schemeClr val="tx1"/>
                </a:solidFill>
                <a:effectLst/>
                <a:latin typeface="+mn-lt"/>
                <a:ea typeface="+mn-ea"/>
                <a:cs typeface="+mn-cs"/>
              </a:rPr>
              <a:t> 추구하는 최적화 문제를 알아봅니다</a:t>
            </a:r>
            <a:endParaRPr lang="en-US" altLang="ko-KR" sz="1200" b="0" i="0" kern="1200" dirty="0">
              <a:solidFill>
                <a:schemeClr val="tx1"/>
              </a:solidFill>
              <a:effectLst/>
              <a:latin typeface="+mn-lt"/>
              <a:ea typeface="+mn-ea"/>
              <a:cs typeface="+mn-cs"/>
            </a:endParaRPr>
          </a:p>
          <a:p>
            <a:r>
              <a:rPr lang="ko-KR" altLang="en-US" sz="1200" b="0" i="0" kern="1200" dirty="0" err="1">
                <a:solidFill>
                  <a:schemeClr val="tx1"/>
                </a:solidFill>
                <a:effectLst/>
                <a:latin typeface="+mn-lt"/>
                <a:ea typeface="+mn-ea"/>
                <a:cs typeface="+mn-cs"/>
              </a:rPr>
              <a:t>딥러닝의</a:t>
            </a:r>
            <a:r>
              <a:rPr lang="ko-KR" altLang="en-US" sz="1200" b="0" i="0" kern="1200" dirty="0">
                <a:solidFill>
                  <a:schemeClr val="tx1"/>
                </a:solidFill>
                <a:effectLst/>
                <a:latin typeface="+mn-lt"/>
                <a:ea typeface="+mn-ea"/>
                <a:cs typeface="+mn-cs"/>
              </a:rPr>
              <a:t> 최적화 목표는 신경망 모델의 </a:t>
            </a:r>
            <a:r>
              <a:rPr lang="ko-KR" altLang="en-US" sz="1200" b="0" i="0" kern="1200" dirty="0" err="1">
                <a:solidFill>
                  <a:schemeClr val="tx1"/>
                </a:solidFill>
                <a:effectLst/>
                <a:latin typeface="+mn-lt"/>
                <a:ea typeface="+mn-ea"/>
                <a:cs typeface="+mn-cs"/>
              </a:rPr>
              <a:t>손실함수</a:t>
            </a:r>
            <a:r>
              <a:rPr lang="en-US" altLang="ko-KR" sz="1200" b="0" i="0" kern="1200" dirty="0">
                <a:solidFill>
                  <a:schemeClr val="tx1"/>
                </a:solidFill>
                <a:effectLst/>
                <a:latin typeface="+mn-lt"/>
                <a:ea typeface="+mn-ea"/>
                <a:cs typeface="+mn-cs"/>
              </a:rPr>
              <a:t>/</a:t>
            </a:r>
            <a:r>
              <a:rPr lang="ko-KR" altLang="en-US" sz="1200" b="0" i="0" kern="1200" dirty="0" err="1">
                <a:solidFill>
                  <a:schemeClr val="tx1"/>
                </a:solidFill>
                <a:effectLst/>
                <a:latin typeface="+mn-lt"/>
                <a:ea typeface="+mn-ea"/>
                <a:cs typeface="+mn-cs"/>
              </a:rPr>
              <a:t>비용함수</a:t>
            </a:r>
            <a:r>
              <a:rPr lang="en-US" altLang="ko-KR" sz="1200" b="0" i="0" kern="1200" dirty="0">
                <a:solidFill>
                  <a:schemeClr val="tx1"/>
                </a:solidFill>
                <a:effectLst/>
                <a:latin typeface="+mn-lt"/>
                <a:ea typeface="+mn-ea"/>
                <a:cs typeface="+mn-cs"/>
              </a:rPr>
              <a:t>/</a:t>
            </a:r>
            <a:r>
              <a:rPr lang="ko-KR" altLang="en-US" sz="1200" b="0" i="0" kern="1200" dirty="0" err="1">
                <a:solidFill>
                  <a:schemeClr val="tx1"/>
                </a:solidFill>
                <a:effectLst/>
                <a:latin typeface="+mn-lt"/>
                <a:ea typeface="+mn-ea"/>
                <a:cs typeface="+mn-cs"/>
              </a:rPr>
              <a:t>오류함수의</a:t>
            </a:r>
            <a:r>
              <a:rPr lang="ko-KR" altLang="en-US" sz="1200" b="0" i="0" kern="1200" dirty="0">
                <a:solidFill>
                  <a:schemeClr val="tx1"/>
                </a:solidFill>
                <a:effectLst/>
                <a:latin typeface="+mn-lt"/>
                <a:ea typeface="+mn-ea"/>
                <a:cs typeface="+mn-cs"/>
              </a:rPr>
              <a:t> 값을 최소화하는 방향으로 </a:t>
            </a:r>
            <a:r>
              <a:rPr lang="ko-KR" altLang="en-US" sz="1200" b="0" i="0" kern="1200" dirty="0" err="1">
                <a:solidFill>
                  <a:schemeClr val="tx1"/>
                </a:solidFill>
                <a:effectLst/>
                <a:latin typeface="+mn-lt"/>
                <a:ea typeface="+mn-ea"/>
                <a:cs typeface="+mn-cs"/>
              </a:rPr>
              <a:t>하이퍼파라미터의</a:t>
            </a:r>
            <a:r>
              <a:rPr lang="ko-KR" altLang="en-US" sz="1200" b="0" i="0" kern="1200" dirty="0">
                <a:solidFill>
                  <a:schemeClr val="tx1"/>
                </a:solidFill>
                <a:effectLst/>
                <a:latin typeface="+mn-lt"/>
                <a:ea typeface="+mn-ea"/>
                <a:cs typeface="+mn-cs"/>
              </a:rPr>
              <a:t> 값을 찾는 것입니다</a:t>
            </a:r>
            <a:endParaRPr lang="en-US" altLang="ko-KR" sz="1200" b="0" i="0" kern="1200" dirty="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err="1"/>
              <a:t>그래디언트</a:t>
            </a:r>
            <a:r>
              <a:rPr lang="en-US" altLang="ko-KR" sz="1200" dirty="0"/>
              <a:t>(gradient, </a:t>
            </a:r>
            <a:r>
              <a:rPr lang="ko-KR" altLang="en-US" sz="1200" dirty="0"/>
              <a:t>경사</a:t>
            </a:r>
            <a:r>
              <a:rPr lang="en-US" altLang="ko-KR" sz="1200" dirty="0"/>
              <a:t>, </a:t>
            </a:r>
            <a:r>
              <a:rPr lang="ko-KR" altLang="en-US" sz="1200" dirty="0"/>
              <a:t>기울기</a:t>
            </a:r>
            <a:r>
              <a:rPr lang="en-US" altLang="ko-KR" sz="1200" dirty="0"/>
              <a:t>, </a:t>
            </a:r>
            <a:r>
              <a:rPr lang="ko-KR" altLang="en-US" sz="1200" dirty="0" err="1"/>
              <a:t>편미분</a:t>
            </a:r>
            <a:r>
              <a:rPr lang="ko-KR" altLang="en-US" sz="1200" dirty="0"/>
              <a:t> 벡터</a:t>
            </a:r>
            <a:r>
              <a:rPr lang="en-US" altLang="ko-KR" sz="1200" dirty="0"/>
              <a:t>)</a:t>
            </a:r>
            <a:r>
              <a:rPr lang="ko-KR" altLang="en-US" sz="1200" dirty="0"/>
              <a:t>를 사전에서 찾아보면 경사도</a:t>
            </a:r>
            <a:r>
              <a:rPr lang="en-US" altLang="ko-KR" sz="1200" dirty="0"/>
              <a:t>, </a:t>
            </a:r>
            <a:r>
              <a:rPr lang="ko-KR" altLang="en-US" sz="1200" dirty="0" err="1"/>
              <a:t>기울기라고</a:t>
            </a:r>
            <a:r>
              <a:rPr lang="ko-KR" altLang="en-US" sz="1200" dirty="0"/>
              <a:t> 나옵</a:t>
            </a:r>
            <a:r>
              <a:rPr lang="ko-KR" altLang="en-US" sz="1200" baseline="0" dirty="0"/>
              <a:t>니다</a:t>
            </a:r>
            <a:endParaRPr lang="en-US" altLang="ko-KR" sz="1200" baseline="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기울기를 나타내는 벡터를 화살표로 표시할 때 그 화살표의 방향은 증가율이 최대가 되는 방향이고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화살표의 크기는 증가율의 크기를 나타냅니다</a:t>
            </a:r>
            <a:endParaRPr lang="en-US" altLang="ko-KR" sz="1200" b="0" i="0" kern="1200" dirty="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err="1"/>
              <a:t>그래디언트는</a:t>
            </a:r>
            <a:r>
              <a:rPr lang="ko-KR" altLang="en-US" sz="1200" dirty="0"/>
              <a:t> 어떤 함수가 가장 빠르게 증가할 수 있는 방향을 나타냄을 기억해 주세요</a:t>
            </a:r>
            <a:endParaRPr lang="en-US" altLang="ko-KR"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2</a:t>
            </a:fld>
            <a:endParaRPr lang="ko-KR" altLang="en-US"/>
          </a:p>
        </p:txBody>
      </p:sp>
    </p:spTree>
    <p:extLst>
      <p:ext uri="{BB962C8B-B14F-4D97-AF65-F5344CB8AC3E}">
        <p14:creationId xmlns:p14="http://schemas.microsoft.com/office/powerpoint/2010/main" val="77509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i="0" kern="1200" dirty="0">
                <a:solidFill>
                  <a:schemeClr val="tx1"/>
                </a:solidFill>
                <a:effectLst/>
                <a:latin typeface="+mn-lt"/>
                <a:ea typeface="+mn-ea"/>
                <a:cs typeface="+mn-cs"/>
              </a:rPr>
              <a:t>지금부터 오류 함수의 값을 최소화하는 효과적인 방법인 경사 </a:t>
            </a:r>
            <a:r>
              <a:rPr lang="ko-KR" altLang="en-US" sz="1200" b="0" i="0" kern="1200" dirty="0" err="1">
                <a:solidFill>
                  <a:schemeClr val="tx1"/>
                </a:solidFill>
                <a:effectLst/>
                <a:latin typeface="+mn-lt"/>
                <a:ea typeface="+mn-ea"/>
                <a:cs typeface="+mn-cs"/>
              </a:rPr>
              <a:t>하강법의</a:t>
            </a:r>
            <a:r>
              <a:rPr lang="ko-KR" altLang="en-US" sz="1200" b="0" i="0" kern="1200" dirty="0">
                <a:solidFill>
                  <a:schemeClr val="tx1"/>
                </a:solidFill>
                <a:effectLst/>
                <a:latin typeface="+mn-lt"/>
                <a:ea typeface="+mn-ea"/>
                <a:cs typeface="+mn-cs"/>
              </a:rPr>
              <a:t> 기본을 코드와 함께 이해해 봅니다</a:t>
            </a:r>
            <a:endParaRPr lang="en-US" altLang="ko-KR" sz="1200" b="0" i="0" kern="1200" dirty="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우선 경사 </a:t>
            </a:r>
            <a:r>
              <a:rPr lang="ko-KR" altLang="en-US" dirty="0" err="1"/>
              <a:t>하강법</a:t>
            </a:r>
            <a:r>
              <a:rPr lang="ko-KR" altLang="en-US" dirty="0"/>
              <a:t> 실습에 필요한 선형 대수학의 몇몇 기본 함수들을 코딩합니다</a:t>
            </a:r>
            <a:endParaRPr lang="en-US" altLang="ko-KR" dirty="0"/>
          </a:p>
          <a:p>
            <a:r>
              <a:rPr lang="en-US" altLang="ko-KR" dirty="0"/>
              <a:t>Lab4 </a:t>
            </a:r>
            <a:r>
              <a:rPr lang="ko-KR" altLang="en-US" dirty="0"/>
              <a:t>코드를 </a:t>
            </a:r>
            <a:r>
              <a:rPr lang="en-US" altLang="ko-KR" dirty="0"/>
              <a:t>.</a:t>
            </a:r>
            <a:r>
              <a:rPr lang="en-US" altLang="ko-KR" dirty="0" err="1"/>
              <a:t>py</a:t>
            </a:r>
            <a:r>
              <a:rPr lang="en-US" altLang="ko-KR" baseline="0" dirty="0"/>
              <a:t> </a:t>
            </a:r>
            <a:r>
              <a:rPr lang="ko-KR" altLang="en-US" baseline="0" dirty="0" err="1"/>
              <a:t>확장자를</a:t>
            </a:r>
            <a:r>
              <a:rPr lang="en-US" altLang="ko-KR" baseline="0" dirty="0"/>
              <a:t> </a:t>
            </a:r>
            <a:r>
              <a:rPr lang="ko-KR" altLang="en-US" baseline="0" dirty="0"/>
              <a:t>가지는 </a:t>
            </a:r>
            <a:r>
              <a:rPr lang="ko-KR" altLang="en-US" baseline="0" dirty="0" err="1"/>
              <a:t>파이썬</a:t>
            </a:r>
            <a:r>
              <a:rPr lang="ko-KR" altLang="en-US" baseline="0" dirty="0"/>
              <a:t> 파일로 다운로드 받으시고 </a:t>
            </a:r>
            <a:r>
              <a:rPr lang="en-US" altLang="ko-KR" baseline="0" dirty="0"/>
              <a:t>import </a:t>
            </a:r>
            <a:r>
              <a:rPr lang="ko-KR" altLang="en-US" baseline="0" dirty="0"/>
              <a:t>해주시면 일일이 코딩하지 않으셔도 되세요 </a:t>
            </a:r>
            <a:endParaRPr lang="ko-KR" altLang="en-US" dirty="0"/>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3</a:t>
            </a:fld>
            <a:endParaRPr lang="ko-KR" altLang="en-US"/>
          </a:p>
        </p:txBody>
      </p:sp>
    </p:spTree>
    <p:extLst>
      <p:ext uri="{BB962C8B-B14F-4D97-AF65-F5344CB8AC3E}">
        <p14:creationId xmlns:p14="http://schemas.microsoft.com/office/powerpoint/2010/main" val="1764374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경사 </a:t>
            </a:r>
            <a:r>
              <a:rPr lang="ko-KR" altLang="en-US" sz="1200" b="0" i="0" kern="1200" dirty="0" err="1">
                <a:solidFill>
                  <a:schemeClr val="tx1"/>
                </a:solidFill>
                <a:effectLst/>
                <a:latin typeface="+mn-lt"/>
                <a:ea typeface="+mn-ea"/>
                <a:cs typeface="+mn-cs"/>
              </a:rPr>
              <a:t>하강법의</a:t>
            </a:r>
            <a:r>
              <a:rPr lang="ko-KR" altLang="en-US" sz="1200" b="0" i="0" kern="1200" dirty="0">
                <a:solidFill>
                  <a:schemeClr val="tx1"/>
                </a:solidFill>
                <a:effectLst/>
                <a:latin typeface="+mn-lt"/>
                <a:ea typeface="+mn-ea"/>
                <a:cs typeface="+mn-cs"/>
              </a:rPr>
              <a:t> 핵심은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미분한 결과값이 양수이면 찾고자 하는 대상의 값을 빼줘야 </a:t>
            </a:r>
            <a:r>
              <a:rPr lang="ko-KR" altLang="en-US" sz="1200" b="0" i="0" kern="1200" dirty="0" err="1">
                <a:solidFill>
                  <a:schemeClr val="tx1"/>
                </a:solidFill>
                <a:effectLst/>
                <a:latin typeface="+mn-lt"/>
                <a:ea typeface="+mn-ea"/>
                <a:cs typeface="+mn-cs"/>
              </a:rPr>
              <a:t>최소점으로</a:t>
            </a:r>
            <a:r>
              <a:rPr lang="ko-KR" altLang="en-US" sz="1200" b="0" i="0" kern="1200" dirty="0">
                <a:solidFill>
                  <a:schemeClr val="tx1"/>
                </a:solidFill>
                <a:effectLst/>
                <a:latin typeface="+mn-lt"/>
                <a:ea typeface="+mn-ea"/>
                <a:cs typeface="+mn-cs"/>
              </a:rPr>
              <a:t> 다가가고</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미분한 결과값이 음수이면 찾고자 하는 대상의 값을 더해줘야 </a:t>
            </a:r>
            <a:r>
              <a:rPr lang="ko-KR" altLang="en-US" sz="1200" b="0" i="0" kern="1200" dirty="0" err="1">
                <a:solidFill>
                  <a:schemeClr val="tx1"/>
                </a:solidFill>
                <a:effectLst/>
                <a:latin typeface="+mn-lt"/>
                <a:ea typeface="+mn-ea"/>
                <a:cs typeface="+mn-cs"/>
              </a:rPr>
              <a:t>최소점으로</a:t>
            </a:r>
            <a:r>
              <a:rPr lang="ko-KR" altLang="en-US" sz="1200" b="0" i="0" kern="1200" dirty="0">
                <a:solidFill>
                  <a:schemeClr val="tx1"/>
                </a:solidFill>
                <a:effectLst/>
                <a:latin typeface="+mn-lt"/>
                <a:ea typeface="+mn-ea"/>
                <a:cs typeface="+mn-cs"/>
              </a:rPr>
              <a:t> 다가 갈 수 있다는 사실입니다</a:t>
            </a:r>
            <a:endParaRPr lang="en-US" altLang="ko-KR"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4</a:t>
            </a:fld>
            <a:endParaRPr lang="ko-KR" altLang="en-US"/>
          </a:p>
        </p:txBody>
      </p:sp>
    </p:spTree>
    <p:extLst>
      <p:ext uri="{BB962C8B-B14F-4D97-AF65-F5344CB8AC3E}">
        <p14:creationId xmlns:p14="http://schemas.microsoft.com/office/powerpoint/2010/main" val="890551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t>고등학교 시절부터 배우셨던 미분과 적분의 기억을 되살려 보세요</a:t>
            </a: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t>f</a:t>
            </a:r>
            <a:r>
              <a:rPr lang="ko-KR" altLang="en-US" sz="1200" dirty="0"/>
              <a:t>가 </a:t>
            </a:r>
            <a:r>
              <a:rPr lang="ko-KR" altLang="en-US" sz="1200" dirty="0" err="1"/>
              <a:t>단변수</a:t>
            </a:r>
            <a:r>
              <a:rPr lang="ko-KR" altLang="en-US" sz="1200" dirty="0"/>
              <a:t> 함수인 경우</a:t>
            </a:r>
            <a:r>
              <a:rPr lang="en-US" altLang="ko-KR" sz="1200" dirty="0"/>
              <a:t>, </a:t>
            </a:r>
            <a:r>
              <a:rPr lang="ko-KR" altLang="en-US" sz="1200" dirty="0"/>
              <a:t>점 </a:t>
            </a:r>
            <a:r>
              <a:rPr lang="en-US" altLang="ko-KR" sz="1200" dirty="0"/>
              <a:t>x</a:t>
            </a:r>
            <a:r>
              <a:rPr lang="ko-KR" altLang="en-US" sz="1200" dirty="0"/>
              <a:t>에서의</a:t>
            </a:r>
            <a:r>
              <a:rPr lang="en-US" altLang="ko-KR" sz="1200" dirty="0"/>
              <a:t> </a:t>
            </a:r>
            <a:r>
              <a:rPr lang="ko-KR" altLang="en-US" sz="1200" dirty="0" err="1"/>
              <a:t>미분값</a:t>
            </a:r>
            <a:r>
              <a:rPr lang="en-US" altLang="ko-KR" sz="1200" dirty="0"/>
              <a:t>(derivative)</a:t>
            </a:r>
            <a:r>
              <a:rPr lang="ko-KR" altLang="en-US" sz="1200" dirty="0"/>
              <a:t>은 </a:t>
            </a:r>
            <a:r>
              <a:rPr lang="en-US" altLang="ko-KR" sz="1200" dirty="0"/>
              <a:t>x</a:t>
            </a:r>
            <a:r>
              <a:rPr lang="ko-KR" altLang="en-US" sz="1200" dirty="0"/>
              <a:t>가 아주 조금 변했을 때 </a:t>
            </a:r>
            <a:r>
              <a:rPr lang="en-US" altLang="ko-KR" sz="1200" dirty="0"/>
              <a:t>f(x)</a:t>
            </a:r>
            <a:r>
              <a:rPr lang="ko-KR" altLang="en-US" sz="1200" dirty="0"/>
              <a:t>의 </a:t>
            </a:r>
            <a:r>
              <a:rPr lang="ko-KR" altLang="en-US" sz="1200" dirty="0" err="1"/>
              <a:t>변화량을</a:t>
            </a:r>
            <a:r>
              <a:rPr lang="ko-KR" altLang="en-US" sz="1200" dirty="0"/>
              <a:t> 말합니다</a:t>
            </a: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err="1"/>
              <a:t>미분값은</a:t>
            </a:r>
            <a:r>
              <a:rPr lang="ko-KR" altLang="en-US" sz="1200" dirty="0"/>
              <a:t> 함수변화율의 극한값 입니다</a:t>
            </a:r>
            <a:endParaRPr lang="en-US" altLang="ko-KR" sz="1200" dirty="0"/>
          </a:p>
          <a:p>
            <a:pPr>
              <a:lnSpc>
                <a:spcPct val="120000"/>
              </a:lnSpc>
            </a:pPr>
            <a:r>
              <a:rPr lang="ko-KR" altLang="en-US" sz="1200" dirty="0" err="1"/>
              <a:t>미분값은</a:t>
            </a:r>
            <a:r>
              <a:rPr lang="ko-KR" altLang="en-US" sz="1200" dirty="0"/>
              <a:t> 점 </a:t>
            </a:r>
            <a:r>
              <a:rPr lang="en-US" altLang="ko-KR" sz="1200" dirty="0"/>
              <a:t>(x, f(x))</a:t>
            </a:r>
            <a:r>
              <a:rPr lang="ko-KR" altLang="en-US" sz="1200" dirty="0"/>
              <a:t>에서의 함수와 접하는 선의 기울기를 의미 합니다</a:t>
            </a:r>
            <a:r>
              <a:rPr lang="en-US" altLang="ko-KR" sz="1200" dirty="0"/>
              <a:t>.</a:t>
            </a:r>
          </a:p>
          <a:p>
            <a:pPr>
              <a:lnSpc>
                <a:spcPct val="120000"/>
              </a:lnSpc>
            </a:pPr>
            <a:endParaRPr lang="en-US" altLang="ko-KR" sz="1200" dirty="0"/>
          </a:p>
          <a:p>
            <a:pPr>
              <a:lnSpc>
                <a:spcPct val="120000"/>
              </a:lnSpc>
            </a:pPr>
            <a:r>
              <a:rPr lang="en-US" altLang="ko-KR" sz="1200" dirty="0"/>
              <a:t>f(</a:t>
            </a:r>
            <a:r>
              <a:rPr lang="en-US" altLang="ko-KR" sz="1200" dirty="0" err="1"/>
              <a:t>x+h</a:t>
            </a:r>
            <a:r>
              <a:rPr lang="en-US" altLang="ko-KR" sz="1200" dirty="0"/>
              <a:t>)-f(x)/h)</a:t>
            </a:r>
            <a:r>
              <a:rPr lang="ko-KR" altLang="en-US" sz="1200" dirty="0"/>
              <a:t>는 점 </a:t>
            </a:r>
            <a:r>
              <a:rPr lang="en-US" altLang="ko-KR" sz="1200" dirty="0"/>
              <a:t>(</a:t>
            </a:r>
            <a:r>
              <a:rPr lang="en-US" altLang="ko-KR" sz="1200" dirty="0" err="1"/>
              <a:t>x+h</a:t>
            </a:r>
            <a:r>
              <a:rPr lang="en-US" altLang="ko-KR" sz="1200" dirty="0"/>
              <a:t>, f(</a:t>
            </a:r>
            <a:r>
              <a:rPr lang="en-US" altLang="ko-KR" sz="1200" dirty="0" err="1"/>
              <a:t>x+h</a:t>
            </a:r>
            <a:r>
              <a:rPr lang="en-US" altLang="ko-KR" sz="1200" dirty="0"/>
              <a:t>))</a:t>
            </a:r>
            <a:r>
              <a:rPr lang="ko-KR" altLang="en-US" sz="1200" dirty="0"/>
              <a:t>를</a:t>
            </a:r>
            <a:r>
              <a:rPr lang="en-US" altLang="ko-KR" sz="1200" dirty="0"/>
              <a:t> </a:t>
            </a:r>
            <a:r>
              <a:rPr lang="ko-KR" altLang="en-US" sz="1200" dirty="0"/>
              <a:t>통과하지만 함수와 완벽하게 접하지는 않는 선의 기울기를 나타냅니다</a:t>
            </a:r>
            <a:endParaRPr lang="en-US" altLang="ko-KR" sz="1200" dirty="0"/>
          </a:p>
          <a:p>
            <a:pPr>
              <a:lnSpc>
                <a:spcPct val="120000"/>
              </a:lnSpc>
            </a:pPr>
            <a:r>
              <a:rPr lang="en-US" altLang="ko-KR" sz="1200" dirty="0"/>
              <a:t>h</a:t>
            </a:r>
            <a:r>
              <a:rPr lang="ko-KR" altLang="en-US" sz="1200" dirty="0"/>
              <a:t>의</a:t>
            </a:r>
            <a:r>
              <a:rPr lang="en-US" altLang="ko-KR" sz="1200" dirty="0"/>
              <a:t> </a:t>
            </a:r>
            <a:r>
              <a:rPr lang="ko-KR" altLang="en-US" sz="1200" dirty="0"/>
              <a:t>값이</a:t>
            </a:r>
            <a:r>
              <a:rPr lang="en-US" altLang="ko-KR" sz="1200" dirty="0"/>
              <a:t> </a:t>
            </a:r>
            <a:r>
              <a:rPr lang="ko-KR" altLang="en-US" sz="1200" dirty="0"/>
              <a:t>점점 작아질수록</a:t>
            </a:r>
            <a:r>
              <a:rPr lang="en-US" altLang="ko-KR" sz="1200" dirty="0"/>
              <a:t>, </a:t>
            </a:r>
            <a:r>
              <a:rPr lang="ko-KR" altLang="en-US" sz="1200" dirty="0"/>
              <a:t>완벽히 접하지 안았던 선이 점점 작아질수록</a:t>
            </a:r>
            <a:r>
              <a:rPr lang="en-US" altLang="ko-KR" sz="1200" dirty="0"/>
              <a:t>, </a:t>
            </a:r>
            <a:r>
              <a:rPr lang="ko-KR" altLang="en-US" sz="1200" dirty="0"/>
              <a:t>완벽히 접하지 않았던 선이 점점 함수와 접하게 됩니다</a:t>
            </a:r>
            <a:endParaRPr lang="en-US" altLang="ko-KR" sz="1200" dirty="0"/>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5</a:t>
            </a:fld>
            <a:endParaRPr lang="ko-KR" altLang="en-US"/>
          </a:p>
        </p:txBody>
      </p:sp>
    </p:spTree>
    <p:extLst>
      <p:ext uri="{BB962C8B-B14F-4D97-AF65-F5344CB8AC3E}">
        <p14:creationId xmlns:p14="http://schemas.microsoft.com/office/powerpoint/2010/main" val="1534019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20000"/>
              </a:lnSpc>
            </a:pPr>
            <a:r>
              <a:rPr lang="ko-KR" altLang="en-US" sz="1200" dirty="0"/>
              <a:t>지금부터 미분에 대하여 </a:t>
            </a:r>
            <a:endParaRPr lang="en-US" altLang="ko-KR" sz="1200" dirty="0"/>
          </a:p>
          <a:p>
            <a:pPr>
              <a:lnSpc>
                <a:spcPct val="120000"/>
              </a:lnSpc>
            </a:pPr>
            <a:r>
              <a:rPr lang="ko-KR" altLang="en-US" dirty="0">
                <a:solidFill>
                  <a:srgbClr val="FF0000"/>
                </a:solidFill>
                <a:latin typeface="나눔바른고딕" panose="020B0603020101020101" pitchFamily="50" charset="-127"/>
                <a:ea typeface="나눔바른고딕" panose="020B0603020101020101" pitchFamily="50" charset="-127"/>
              </a:rPr>
              <a:t>①</a:t>
            </a:r>
            <a:r>
              <a:rPr lang="en-US" altLang="ko-KR" dirty="0"/>
              <a:t> f</a:t>
            </a:r>
            <a:r>
              <a:rPr lang="ko-KR" altLang="en-US" dirty="0"/>
              <a:t>가 </a:t>
            </a:r>
            <a:r>
              <a:rPr lang="ko-KR" altLang="en-US" dirty="0" err="1"/>
              <a:t>단변수</a:t>
            </a:r>
            <a:r>
              <a:rPr lang="ko-KR" altLang="en-US" dirty="0"/>
              <a:t> 함수인 경우와</a:t>
            </a:r>
            <a:endParaRPr lang="en-US" altLang="ko-KR" dirty="0"/>
          </a:p>
          <a:p>
            <a:pPr>
              <a:lnSpc>
                <a:spcPct val="120000"/>
              </a:lnSpc>
            </a:pPr>
            <a:r>
              <a:rPr lang="ko-KR" altLang="en-US" dirty="0">
                <a:solidFill>
                  <a:srgbClr val="FF0000"/>
                </a:solidFill>
                <a:latin typeface="나눔바른고딕" panose="020B0603020101020101" pitchFamily="50" charset="-127"/>
                <a:ea typeface="나눔바른고딕" panose="020B0603020101020101" pitchFamily="50" charset="-127"/>
              </a:rPr>
              <a:t>②</a:t>
            </a:r>
            <a:r>
              <a:rPr lang="en-US" altLang="ko-KR" dirty="0"/>
              <a:t> f</a:t>
            </a:r>
            <a:r>
              <a:rPr lang="ko-KR" altLang="en-US" dirty="0"/>
              <a:t>가 </a:t>
            </a:r>
            <a:r>
              <a:rPr lang="ko-KR" altLang="en-US" dirty="0" err="1"/>
              <a:t>다변수</a:t>
            </a:r>
            <a:r>
              <a:rPr lang="ko-KR" altLang="en-US" dirty="0"/>
              <a:t> 함수인 경우를 </a:t>
            </a:r>
            <a:endParaRPr lang="en-US" altLang="ko-KR" dirty="0"/>
          </a:p>
          <a:p>
            <a:pPr>
              <a:lnSpc>
                <a:spcPct val="120000"/>
              </a:lnSpc>
            </a:pPr>
            <a:r>
              <a:rPr lang="ko-KR" altLang="en-US" dirty="0"/>
              <a:t>나눠서 살펴 보겠습니다</a:t>
            </a:r>
            <a:endParaRPr lang="en-US" altLang="ko-KR" dirty="0"/>
          </a:p>
          <a:p>
            <a:endParaRPr lang="en-US" altLang="ko-KR" dirty="0">
              <a:solidFill>
                <a:srgbClr val="FF0000"/>
              </a:solidFill>
              <a:latin typeface="나눔바른고딕" panose="020B0603020101020101" pitchFamily="50" charset="-127"/>
              <a:ea typeface="나눔바른고딕" panose="020B0603020101020101" pitchFamily="50" charset="-127"/>
            </a:endParaRPr>
          </a:p>
          <a:p>
            <a:r>
              <a:rPr lang="ko-KR" altLang="en-US" dirty="0">
                <a:solidFill>
                  <a:srgbClr val="FF0000"/>
                </a:solidFill>
                <a:latin typeface="나눔바른고딕" panose="020B0603020101020101" pitchFamily="50" charset="-127"/>
                <a:ea typeface="나눔바른고딕" panose="020B0603020101020101" pitchFamily="50" charset="-127"/>
              </a:rPr>
              <a:t>①</a:t>
            </a:r>
            <a:r>
              <a:rPr lang="en-US" altLang="ko-KR" dirty="0"/>
              <a:t> f</a:t>
            </a:r>
            <a:r>
              <a:rPr lang="ko-KR" altLang="en-US" dirty="0"/>
              <a:t>가 </a:t>
            </a:r>
            <a:r>
              <a:rPr lang="ko-KR" altLang="en-US" dirty="0" err="1"/>
              <a:t>단변수</a:t>
            </a:r>
            <a:r>
              <a:rPr lang="ko-KR" altLang="en-US" dirty="0"/>
              <a:t> 함수인 경우에는 </a:t>
            </a:r>
            <a:r>
              <a:rPr lang="ko-KR" altLang="en-US" dirty="0" err="1"/>
              <a:t>도함수를</a:t>
            </a:r>
            <a:r>
              <a:rPr lang="ko-KR" altLang="en-US" dirty="0"/>
              <a:t> 구해야 하며 </a:t>
            </a:r>
            <a:r>
              <a:rPr lang="en-US" altLang="ko-KR" dirty="0"/>
              <a:t>2</a:t>
            </a:r>
            <a:r>
              <a:rPr lang="ko-KR" altLang="en-US" dirty="0"/>
              <a:t>가지로 구분해야 합니다</a:t>
            </a:r>
            <a:endParaRPr lang="en-US" altLang="ko-KR" dirty="0"/>
          </a:p>
          <a:p>
            <a:r>
              <a:rPr lang="en-US" altLang="ko-KR" dirty="0"/>
              <a:t>a.</a:t>
            </a:r>
            <a:r>
              <a:rPr lang="en-US" altLang="ko-KR" baseline="0" dirty="0"/>
              <a:t> </a:t>
            </a:r>
            <a:r>
              <a:rPr lang="ko-KR" altLang="en-US" dirty="0" err="1"/>
              <a:t>도함수를</a:t>
            </a:r>
            <a:r>
              <a:rPr lang="ko-KR" altLang="en-US" dirty="0"/>
              <a:t> 수학식으로</a:t>
            </a:r>
            <a:r>
              <a:rPr lang="en-US" altLang="ko-KR" dirty="0"/>
              <a:t> </a:t>
            </a:r>
            <a:r>
              <a:rPr lang="ko-KR" altLang="en-US" dirty="0"/>
              <a:t>계산할 수 있는 경우와 </a:t>
            </a:r>
            <a:endParaRPr lang="en-US" altLang="ko-KR" dirty="0"/>
          </a:p>
          <a:p>
            <a:r>
              <a:rPr lang="en-US" altLang="ko-KR" dirty="0"/>
              <a:t>b. </a:t>
            </a:r>
            <a:r>
              <a:rPr lang="ko-KR" altLang="en-US" dirty="0"/>
              <a:t>그렇지 않은 경우 입니다</a:t>
            </a:r>
            <a:endParaRPr lang="en-US" altLang="ko-KR" dirty="0"/>
          </a:p>
          <a:p>
            <a:endParaRPr lang="en-US" altLang="ko-KR" dirty="0"/>
          </a:p>
          <a:p>
            <a:pPr marL="0" marR="0" lvl="1" indent="0" algn="l" defTabSz="914400" rtl="0" eaLnBrk="1" fontAlgn="auto" latinLnBrk="1" hangingPunct="1">
              <a:lnSpc>
                <a:spcPct val="100000"/>
              </a:lnSpc>
              <a:spcBef>
                <a:spcPts val="0"/>
              </a:spcBef>
              <a:spcAft>
                <a:spcPts val="0"/>
              </a:spcAft>
              <a:buClrTx/>
              <a:buSzTx/>
              <a:buFontTx/>
              <a:buNone/>
              <a:tabLst/>
              <a:defRPr/>
            </a:pPr>
            <a:r>
              <a:rPr lang="ko-KR" altLang="en-US" dirty="0" err="1"/>
              <a:t>도함수를</a:t>
            </a:r>
            <a:r>
              <a:rPr lang="ko-KR" altLang="en-US" dirty="0"/>
              <a:t> 수학식으로 구할 수 있는 경우는</a:t>
            </a:r>
            <a:r>
              <a:rPr lang="en-US" altLang="ko-KR" dirty="0"/>
              <a:t> </a:t>
            </a:r>
            <a:r>
              <a:rPr lang="ko-KR" altLang="en-US" dirty="0"/>
              <a:t>구한 </a:t>
            </a:r>
            <a:r>
              <a:rPr lang="ko-KR" altLang="en-US" dirty="0" err="1"/>
              <a:t>도함수</a:t>
            </a:r>
            <a:r>
              <a:rPr lang="en-US" altLang="ko-KR" dirty="0"/>
              <a:t>(derivative)</a:t>
            </a:r>
            <a:r>
              <a:rPr lang="ko-KR" altLang="en-US" dirty="0"/>
              <a:t>에 알고자</a:t>
            </a:r>
            <a:r>
              <a:rPr lang="en-US" altLang="ko-KR" dirty="0"/>
              <a:t> </a:t>
            </a:r>
            <a:r>
              <a:rPr lang="ko-KR" altLang="en-US" dirty="0"/>
              <a:t>하는 변수의 값만 대입하면 됩니다</a:t>
            </a:r>
            <a:endParaRPr lang="en-US" altLang="ko-KR" dirty="0"/>
          </a:p>
          <a:p>
            <a:pPr marL="0" marR="0" lvl="1" indent="0" algn="l" defTabSz="914400" rtl="0" eaLnBrk="1" fontAlgn="auto" latinLnBrk="1" hangingPunct="1">
              <a:lnSpc>
                <a:spcPct val="100000"/>
              </a:lnSpc>
              <a:spcBef>
                <a:spcPts val="0"/>
              </a:spcBef>
              <a:spcAft>
                <a:spcPts val="0"/>
              </a:spcAft>
              <a:buClrTx/>
              <a:buSzTx/>
              <a:buFontTx/>
              <a:buNone/>
              <a:tabLst/>
              <a:defRPr/>
            </a:pPr>
            <a:r>
              <a:rPr lang="ko-KR" altLang="en-US" dirty="0"/>
              <a:t>예를 들어 </a:t>
            </a:r>
            <a:r>
              <a:rPr lang="en-US" altLang="ko-KR" dirty="0"/>
              <a:t>y=x</a:t>
            </a:r>
            <a:r>
              <a:rPr lang="en-US" altLang="ko-KR" baseline="30000" dirty="0"/>
              <a:t>2</a:t>
            </a:r>
            <a:r>
              <a:rPr lang="en-US" altLang="ko-KR" baseline="0" dirty="0"/>
              <a:t> </a:t>
            </a:r>
            <a:r>
              <a:rPr lang="ko-KR" altLang="en-US" baseline="0" dirty="0"/>
              <a:t>함수의 </a:t>
            </a:r>
            <a:r>
              <a:rPr lang="ko-KR" altLang="en-US" baseline="0" dirty="0" err="1"/>
              <a:t>도함수는</a:t>
            </a:r>
            <a:r>
              <a:rPr lang="ko-KR" altLang="en-US" baseline="0" dirty="0"/>
              <a:t> </a:t>
            </a:r>
            <a:r>
              <a:rPr lang="en-US" altLang="ko-KR" baseline="0" dirty="0"/>
              <a:t>y’=2x </a:t>
            </a:r>
            <a:r>
              <a:rPr lang="ko-KR" altLang="en-US" baseline="0" dirty="0"/>
              <a:t>인 것을 우리는 쉽게 구할 수 있으며 여기에 </a:t>
            </a:r>
            <a:r>
              <a:rPr lang="en-US" altLang="ko-KR" baseline="0" dirty="0"/>
              <a:t>x</a:t>
            </a:r>
            <a:r>
              <a:rPr lang="ko-KR" altLang="en-US" baseline="0" dirty="0"/>
              <a:t>값을 대입만</a:t>
            </a:r>
            <a:r>
              <a:rPr lang="en-US" altLang="ko-KR" baseline="0" dirty="0"/>
              <a:t> </a:t>
            </a:r>
            <a:r>
              <a:rPr lang="ko-KR" altLang="en-US" baseline="0" dirty="0"/>
              <a:t>하면 계산됩니다 </a:t>
            </a:r>
            <a:endParaRPr lang="en-US" altLang="ko-KR" dirty="0"/>
          </a:p>
          <a:p>
            <a:pPr marL="0" marR="0" lvl="1" indent="0" algn="l" defTabSz="914400" rtl="0" eaLnBrk="1" fontAlgn="auto" latinLnBrk="1" hangingPunct="1">
              <a:lnSpc>
                <a:spcPct val="100000"/>
              </a:lnSpc>
              <a:spcBef>
                <a:spcPts val="0"/>
              </a:spcBef>
              <a:spcAft>
                <a:spcPts val="0"/>
              </a:spcAft>
              <a:buClrTx/>
              <a:buSzTx/>
              <a:buFontTx/>
              <a:buNone/>
              <a:tabLst/>
              <a:defRPr/>
            </a:pPr>
            <a:r>
              <a:rPr lang="ko-KR" altLang="en-US" dirty="0" err="1"/>
              <a:t>도함수를</a:t>
            </a:r>
            <a:r>
              <a:rPr lang="ko-KR" altLang="en-US" dirty="0"/>
              <a:t> 수학식으로 구할 수 없는 경우에는</a:t>
            </a:r>
            <a:r>
              <a:rPr lang="en-US" altLang="ko-KR" dirty="0"/>
              <a:t> </a:t>
            </a:r>
            <a:r>
              <a:rPr lang="ko-KR" altLang="en-US" dirty="0"/>
              <a:t>정답 근사치를 찾아내는 방법으로서</a:t>
            </a:r>
            <a:r>
              <a:rPr lang="en-US" altLang="ko-KR" dirty="0"/>
              <a:t>, </a:t>
            </a:r>
          </a:p>
          <a:p>
            <a:pPr marL="0" marR="0" lvl="1" indent="0" algn="l" defTabSz="914400" rtl="0" eaLnBrk="1" fontAlgn="auto" latinLnBrk="1" hangingPunct="1">
              <a:lnSpc>
                <a:spcPct val="100000"/>
              </a:lnSpc>
              <a:spcBef>
                <a:spcPts val="0"/>
              </a:spcBef>
              <a:spcAft>
                <a:spcPts val="0"/>
              </a:spcAft>
              <a:buClrTx/>
              <a:buSzTx/>
              <a:buFontTx/>
              <a:buNone/>
              <a:tabLst/>
              <a:defRPr/>
            </a:pPr>
            <a:r>
              <a:rPr lang="ko-KR" altLang="en-US" dirty="0" err="1"/>
              <a:t>변화량</a:t>
            </a:r>
            <a:r>
              <a:rPr lang="ko-KR" altLang="en-US" dirty="0"/>
              <a:t> </a:t>
            </a:r>
            <a:r>
              <a:rPr lang="en-US" altLang="ko-KR" dirty="0"/>
              <a:t>h </a:t>
            </a:r>
            <a:r>
              <a:rPr lang="ko-KR" altLang="en-US" dirty="0"/>
              <a:t>값으로</a:t>
            </a:r>
            <a:r>
              <a:rPr lang="en-US" altLang="ko-KR" dirty="0"/>
              <a:t> </a:t>
            </a:r>
            <a:r>
              <a:rPr lang="ko-KR" altLang="en-US" dirty="0"/>
              <a:t>아주 작은 값</a:t>
            </a:r>
            <a:r>
              <a:rPr lang="en-US" altLang="ko-KR" dirty="0"/>
              <a:t>(e)</a:t>
            </a:r>
            <a:r>
              <a:rPr lang="ko-KR" altLang="en-US" dirty="0"/>
              <a:t>을 대입해서 </a:t>
            </a:r>
            <a:r>
              <a:rPr lang="ko-KR" altLang="en-US" dirty="0" err="1"/>
              <a:t>미분값</a:t>
            </a:r>
            <a:r>
              <a:rPr lang="en-US" altLang="ko-KR" dirty="0"/>
              <a:t>(=</a:t>
            </a:r>
            <a:r>
              <a:rPr lang="ko-KR" altLang="en-US" dirty="0" err="1"/>
              <a:t>그래디언트</a:t>
            </a:r>
            <a:r>
              <a:rPr lang="en-US" altLang="ko-KR" dirty="0"/>
              <a:t>)</a:t>
            </a:r>
            <a:r>
              <a:rPr lang="ko-KR" altLang="en-US" dirty="0"/>
              <a:t>을 어림잡을 수 있습니다 </a:t>
            </a:r>
            <a:endParaRPr lang="en-US" altLang="ko-KR" dirty="0"/>
          </a:p>
          <a:p>
            <a:pPr marL="0" marR="0" lvl="1" indent="0" algn="l" defTabSz="914400" rtl="0" eaLnBrk="1" fontAlgn="auto" latinLnBrk="1" hangingPunct="1">
              <a:lnSpc>
                <a:spcPct val="100000"/>
              </a:lnSpc>
              <a:spcBef>
                <a:spcPts val="0"/>
              </a:spcBef>
              <a:spcAft>
                <a:spcPts val="0"/>
              </a:spcAft>
              <a:buClrTx/>
              <a:buSzTx/>
              <a:buFontTx/>
              <a:buNone/>
              <a:tabLst/>
              <a:defRPr/>
            </a:pPr>
            <a:r>
              <a:rPr lang="ko-KR" altLang="en-US" dirty="0"/>
              <a:t>이 방법의 단점은 계산 비용이 크다는 것입니다</a:t>
            </a:r>
            <a:endParaRPr lang="en-US" altLang="ko-KR" dirty="0"/>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6</a:t>
            </a:fld>
            <a:endParaRPr lang="ko-KR" altLang="en-US"/>
          </a:p>
        </p:txBody>
      </p:sp>
    </p:spTree>
    <p:extLst>
      <p:ext uri="{BB962C8B-B14F-4D97-AF65-F5344CB8AC3E}">
        <p14:creationId xmlns:p14="http://schemas.microsoft.com/office/powerpoint/2010/main" val="663070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rgbClr val="FF0000"/>
                </a:solidFill>
                <a:latin typeface="나눔바른고딕" panose="020B0603020101020101" pitchFamily="50" charset="-127"/>
                <a:ea typeface="나눔바른고딕" panose="020B0603020101020101" pitchFamily="50" charset="-127"/>
              </a:rPr>
              <a:t>① </a:t>
            </a:r>
            <a:r>
              <a:rPr lang="en-US" altLang="ko-KR" dirty="0"/>
              <a:t>f</a:t>
            </a:r>
            <a:r>
              <a:rPr lang="ko-KR" altLang="en-US" dirty="0"/>
              <a:t>가 </a:t>
            </a:r>
            <a:r>
              <a:rPr lang="ko-KR" altLang="en-US" dirty="0" err="1"/>
              <a:t>단변수</a:t>
            </a:r>
            <a:r>
              <a:rPr lang="ko-KR" altLang="en-US" dirty="0"/>
              <a:t> 함수인 경우</a:t>
            </a:r>
            <a:r>
              <a:rPr lang="en-US" altLang="ko-KR" dirty="0"/>
              <a:t>,</a:t>
            </a:r>
            <a:r>
              <a:rPr lang="ko-KR" altLang="en-US" dirty="0"/>
              <a:t> 진짜 </a:t>
            </a:r>
            <a:r>
              <a:rPr lang="ko-KR" altLang="en-US" dirty="0" err="1"/>
              <a:t>도함수로</a:t>
            </a:r>
            <a:r>
              <a:rPr lang="ko-KR" altLang="en-US" dirty="0"/>
              <a:t> 얻은 </a:t>
            </a:r>
            <a:r>
              <a:rPr lang="ko-KR" altLang="en-US" dirty="0" err="1"/>
              <a:t>미분값과</a:t>
            </a:r>
            <a:r>
              <a:rPr lang="ko-KR" altLang="en-US" dirty="0"/>
              <a:t> 근사치로 구한 </a:t>
            </a:r>
            <a:r>
              <a:rPr lang="ko-KR" altLang="en-US" dirty="0" err="1"/>
              <a:t>미분값이</a:t>
            </a:r>
            <a:r>
              <a:rPr lang="ko-KR" altLang="en-US" dirty="0"/>
              <a:t> 거의 같음을 보여주는 그래프를 코딩해 봅니다</a:t>
            </a:r>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7</a:t>
            </a:fld>
            <a:endParaRPr lang="ko-KR" altLang="en-US"/>
          </a:p>
        </p:txBody>
      </p:sp>
    </p:spTree>
    <p:extLst>
      <p:ext uri="{BB962C8B-B14F-4D97-AF65-F5344CB8AC3E}">
        <p14:creationId xmlns:p14="http://schemas.microsoft.com/office/powerpoint/2010/main" val="286625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solidFill>
                  <a:srgbClr val="FF0000"/>
                </a:solidFill>
                <a:latin typeface="나눔바른고딕" panose="020B0603020101020101" pitchFamily="50" charset="-127"/>
                <a:ea typeface="나눔바른고딕" panose="020B0603020101020101" pitchFamily="50" charset="-127"/>
              </a:rPr>
              <a:t>② </a:t>
            </a:r>
            <a:r>
              <a:rPr lang="en-US" altLang="ko-KR" dirty="0"/>
              <a:t>f</a:t>
            </a:r>
            <a:r>
              <a:rPr lang="ko-KR" altLang="en-US" dirty="0"/>
              <a:t>가 </a:t>
            </a:r>
            <a:r>
              <a:rPr lang="ko-KR" altLang="en-US" dirty="0" err="1"/>
              <a:t>다변수</a:t>
            </a:r>
            <a:r>
              <a:rPr lang="ko-KR" altLang="en-US" dirty="0"/>
              <a:t> 함수</a:t>
            </a:r>
            <a:r>
              <a:rPr lang="en-US" altLang="ko-KR" dirty="0"/>
              <a:t>(a function of many variables)</a:t>
            </a:r>
            <a:r>
              <a:rPr lang="ko-KR" altLang="en-US" dirty="0"/>
              <a:t>인 경우에는 </a:t>
            </a:r>
            <a:r>
              <a:rPr lang="ko-KR" altLang="en-US" dirty="0" err="1"/>
              <a:t>편도함수를</a:t>
            </a:r>
            <a:r>
              <a:rPr lang="ko-KR" altLang="en-US" dirty="0"/>
              <a:t> 구해야 하며 역시 </a:t>
            </a:r>
            <a:r>
              <a:rPr lang="en-US" altLang="ko-KR" dirty="0"/>
              <a:t>2</a:t>
            </a:r>
            <a:r>
              <a:rPr lang="ko-KR" altLang="en-US" dirty="0"/>
              <a:t>가지로 나눠야 합니다</a:t>
            </a:r>
            <a:endParaRPr lang="en-US" altLang="ko-KR" dirty="0"/>
          </a:p>
          <a:p>
            <a:pPr marL="0" marR="0" lvl="1" indent="0" algn="l" defTabSz="914400" rtl="0" eaLnBrk="1" fontAlgn="auto" latinLnBrk="1" hangingPunct="1">
              <a:lnSpc>
                <a:spcPct val="100000"/>
              </a:lnSpc>
              <a:spcBef>
                <a:spcPts val="0"/>
              </a:spcBef>
              <a:spcAft>
                <a:spcPts val="0"/>
              </a:spcAft>
              <a:buClrTx/>
              <a:buSzTx/>
              <a:buFontTx/>
              <a:buNone/>
              <a:tabLst/>
              <a:defRPr/>
            </a:pPr>
            <a:r>
              <a:rPr lang="ko-KR" altLang="en-US" dirty="0" err="1"/>
              <a:t>편도함수를</a:t>
            </a:r>
            <a:r>
              <a:rPr lang="ko-KR" altLang="en-US" dirty="0"/>
              <a:t> 수학식으로 구할 수 있는 경우에는</a:t>
            </a:r>
            <a:r>
              <a:rPr lang="en-US" altLang="ko-KR" dirty="0"/>
              <a:t> </a:t>
            </a:r>
            <a:r>
              <a:rPr lang="ko-KR" altLang="en-US" dirty="0" err="1"/>
              <a:t>편도함수</a:t>
            </a:r>
            <a:r>
              <a:rPr lang="en-US" altLang="ko-KR" dirty="0"/>
              <a:t>(partial</a:t>
            </a:r>
            <a:r>
              <a:rPr lang="ko-KR" altLang="en-US" dirty="0"/>
              <a:t> </a:t>
            </a:r>
            <a:r>
              <a:rPr lang="en-US" altLang="ko-KR" dirty="0"/>
              <a:t>derivative)</a:t>
            </a:r>
            <a:r>
              <a:rPr lang="ko-KR" altLang="en-US" dirty="0"/>
              <a:t>에</a:t>
            </a:r>
            <a:r>
              <a:rPr lang="en-US" altLang="ko-KR" dirty="0"/>
              <a:t> x</a:t>
            </a:r>
            <a:r>
              <a:rPr lang="ko-KR" altLang="en-US" dirty="0"/>
              <a:t>값만 대입합니다</a:t>
            </a:r>
            <a:endParaRPr lang="en-US" altLang="ko-KR" dirty="0"/>
          </a:p>
          <a:p>
            <a:pPr marL="0" marR="0" lvl="1" indent="0" algn="l" defTabSz="914400" rtl="0" eaLnBrk="1" fontAlgn="auto" latinLnBrk="1" hangingPunct="1">
              <a:lnSpc>
                <a:spcPct val="100000"/>
              </a:lnSpc>
              <a:spcBef>
                <a:spcPts val="0"/>
              </a:spcBef>
              <a:spcAft>
                <a:spcPts val="0"/>
              </a:spcAft>
              <a:buClrTx/>
              <a:buSzTx/>
              <a:buFontTx/>
              <a:buNone/>
              <a:tabLst/>
              <a:defRPr/>
            </a:pPr>
            <a:r>
              <a:rPr lang="ko-KR" altLang="en-US" dirty="0" err="1"/>
              <a:t>편도함수를</a:t>
            </a:r>
            <a:r>
              <a:rPr lang="ko-KR" altLang="en-US" dirty="0"/>
              <a:t> 수학식으로 구할 수 없는 경우에는</a:t>
            </a:r>
            <a:r>
              <a:rPr lang="en-US" altLang="ko-KR" dirty="0"/>
              <a:t> </a:t>
            </a:r>
            <a:r>
              <a:rPr lang="ko-KR" altLang="en-US" dirty="0" err="1"/>
              <a:t>변화량</a:t>
            </a:r>
            <a:r>
              <a:rPr lang="ko-KR" altLang="en-US" dirty="0"/>
              <a:t> </a:t>
            </a:r>
            <a:r>
              <a:rPr lang="en-US" altLang="ko-KR" dirty="0"/>
              <a:t>h </a:t>
            </a:r>
            <a:r>
              <a:rPr lang="ko-KR" altLang="en-US" dirty="0"/>
              <a:t>값으로</a:t>
            </a:r>
            <a:r>
              <a:rPr lang="en-US" altLang="ko-KR" dirty="0"/>
              <a:t> </a:t>
            </a:r>
            <a:r>
              <a:rPr lang="ko-KR" altLang="en-US" dirty="0"/>
              <a:t>아주 작은 값</a:t>
            </a:r>
            <a:r>
              <a:rPr lang="en-US" altLang="ko-KR" dirty="0"/>
              <a:t>(e)</a:t>
            </a:r>
            <a:r>
              <a:rPr lang="ko-KR" altLang="en-US" dirty="0"/>
              <a:t>을 대입해서 </a:t>
            </a:r>
            <a:r>
              <a:rPr lang="ko-KR" altLang="en-US" dirty="0" err="1"/>
              <a:t>미분값</a:t>
            </a:r>
            <a:r>
              <a:rPr lang="en-US" altLang="ko-KR" dirty="0"/>
              <a:t>(=</a:t>
            </a:r>
            <a:r>
              <a:rPr lang="ko-KR" altLang="en-US" dirty="0" err="1"/>
              <a:t>그래디언트</a:t>
            </a:r>
            <a:r>
              <a:rPr lang="en-US" altLang="ko-KR" dirty="0"/>
              <a:t>)</a:t>
            </a:r>
            <a:r>
              <a:rPr lang="ko-KR" altLang="en-US" dirty="0"/>
              <a:t>의 근사값을 구할 수</a:t>
            </a:r>
            <a:r>
              <a:rPr lang="en-US" altLang="ko-KR" dirty="0"/>
              <a:t> </a:t>
            </a:r>
            <a:r>
              <a:rPr lang="ko-KR" altLang="en-US" dirty="0"/>
              <a:t>있습니다</a:t>
            </a:r>
            <a:endParaRPr lang="en-US" altLang="ko-KR" dirty="0"/>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8</a:t>
            </a:fld>
            <a:endParaRPr lang="ko-KR" altLang="en-US"/>
          </a:p>
        </p:txBody>
      </p:sp>
    </p:spTree>
    <p:extLst>
      <p:ext uri="{BB962C8B-B14F-4D97-AF65-F5344CB8AC3E}">
        <p14:creationId xmlns:p14="http://schemas.microsoft.com/office/powerpoint/2010/main" val="4076478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i</a:t>
            </a:r>
            <a:r>
              <a:rPr lang="ko-KR" altLang="en-US" dirty="0"/>
              <a:t>번째 </a:t>
            </a:r>
            <a:r>
              <a:rPr lang="ko-KR" altLang="en-US" dirty="0" err="1"/>
              <a:t>편도함수는</a:t>
            </a:r>
            <a:r>
              <a:rPr lang="ko-KR" altLang="en-US" dirty="0"/>
              <a:t> </a:t>
            </a:r>
            <a:r>
              <a:rPr lang="en-US" altLang="ko-KR" dirty="0" err="1"/>
              <a:t>i</a:t>
            </a:r>
            <a:r>
              <a:rPr lang="ko-KR" altLang="en-US" dirty="0"/>
              <a:t>번째 변수를 제외한 다른 모든 입력 변수를 고정시켜서 계산할 수 있습니다</a:t>
            </a:r>
            <a:endParaRPr lang="en-US" altLang="ko-KR" dirty="0"/>
          </a:p>
          <a:p>
            <a:r>
              <a:rPr lang="ko-KR" altLang="en-US" dirty="0"/>
              <a:t>그런 다음에는 보통의 </a:t>
            </a:r>
            <a:r>
              <a:rPr lang="ko-KR" altLang="en-US" dirty="0" err="1"/>
              <a:t>단변수</a:t>
            </a:r>
            <a:r>
              <a:rPr lang="ko-KR" altLang="en-US" dirty="0"/>
              <a:t> </a:t>
            </a:r>
            <a:r>
              <a:rPr lang="ko-KR" altLang="en-US" dirty="0" err="1"/>
              <a:t>도함수의</a:t>
            </a:r>
            <a:r>
              <a:rPr lang="ko-KR" altLang="en-US" dirty="0"/>
              <a:t> </a:t>
            </a:r>
            <a:r>
              <a:rPr lang="ko-KR" altLang="en-US" dirty="0" err="1"/>
              <a:t>미분값을</a:t>
            </a:r>
            <a:r>
              <a:rPr lang="ko-KR" altLang="en-US" dirty="0"/>
              <a:t> 구하는 방법과 같은 방법으로 </a:t>
            </a:r>
            <a:r>
              <a:rPr lang="ko-KR" altLang="en-US" dirty="0" err="1"/>
              <a:t>그래디언트의</a:t>
            </a:r>
            <a:r>
              <a:rPr lang="ko-KR" altLang="en-US" dirty="0"/>
              <a:t> 근사값을 구할 수 있습니다</a:t>
            </a:r>
          </a:p>
        </p:txBody>
      </p:sp>
      <p:sp>
        <p:nvSpPr>
          <p:cNvPr id="4" name="슬라이드 번호 개체 틀 3"/>
          <p:cNvSpPr>
            <a:spLocks noGrp="1"/>
          </p:cNvSpPr>
          <p:nvPr>
            <p:ph type="sldNum" sz="quarter" idx="10"/>
          </p:nvPr>
        </p:nvSpPr>
        <p:spPr/>
        <p:txBody>
          <a:bodyPr/>
          <a:lstStyle/>
          <a:p>
            <a:fld id="{DD5EC6B8-D7CF-424A-8499-92E3F5CDD966}" type="slidenum">
              <a:rPr lang="ko-KR" altLang="en-US" smtClean="0"/>
              <a:t>9</a:t>
            </a:fld>
            <a:endParaRPr lang="ko-KR" altLang="en-US"/>
          </a:p>
        </p:txBody>
      </p:sp>
    </p:spTree>
    <p:extLst>
      <p:ext uri="{BB962C8B-B14F-4D97-AF65-F5344CB8AC3E}">
        <p14:creationId xmlns:p14="http://schemas.microsoft.com/office/powerpoint/2010/main" val="1117941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ctr"/>
          <a:lstStyle>
            <a:lvl1pPr marL="0" indent="0" algn="ctr">
              <a:lnSpc>
                <a:spcPct val="100000"/>
              </a:lnSpc>
              <a:buFont typeface="+mj-lt"/>
              <a:buNone/>
              <a:defRPr sz="6000"/>
            </a:lvl1pPr>
          </a:lstStyle>
          <a:p>
            <a:r>
              <a:rPr lang="ko-KR" altLang="en-US" dirty="0"/>
              <a:t>마스터 제목 스타일 편집</a:t>
            </a:r>
          </a:p>
        </p:txBody>
      </p:sp>
      <p:sp>
        <p:nvSpPr>
          <p:cNvPr id="3" name="부제목 2"/>
          <p:cNvSpPr>
            <a:spLocks noGrp="1"/>
          </p:cNvSpPr>
          <p:nvPr>
            <p:ph type="subTitle" idx="1"/>
          </p:nvPr>
        </p:nvSpPr>
        <p:spPr>
          <a:xfrm>
            <a:off x="1524000" y="3602038"/>
            <a:ext cx="9144000" cy="1655762"/>
          </a:xfrm>
        </p:spPr>
        <p:txBody>
          <a:bodyPr anchor="ctr"/>
          <a:lstStyle>
            <a:lvl1pPr marL="0" indent="0" algn="ctr">
              <a:lnSpc>
                <a:spcPct val="100000"/>
              </a:lnSpc>
              <a:buFont typeface="+mj-l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4" name="날짜 개체 틀 3"/>
          <p:cNvSpPr>
            <a:spLocks noGrp="1"/>
          </p:cNvSpPr>
          <p:nvPr>
            <p:ph type="dt" sz="half" idx="10"/>
          </p:nvPr>
        </p:nvSpPr>
        <p:spPr/>
        <p:txBody>
          <a:bodyPr/>
          <a:lstStyle>
            <a:lvl1pPr marL="228600" indent="-228600">
              <a:lnSpc>
                <a:spcPct val="100000"/>
              </a:lnSpc>
              <a:buFont typeface="+mj-lt"/>
              <a:buAutoNum type="arabicPeriod"/>
              <a:defRPr/>
            </a:lvl1pPr>
          </a:lstStyle>
          <a:p>
            <a:fld id="{572B6814-541E-4333-8D27-333A44922E75}" type="datetime1">
              <a:rPr lang="ko-KR" altLang="en-US" smtClean="0"/>
              <a:t>2021-03-23</a:t>
            </a:fld>
            <a:endParaRPr lang="ko-KR" altLang="en-US"/>
          </a:p>
        </p:txBody>
      </p:sp>
      <p:sp>
        <p:nvSpPr>
          <p:cNvPr id="5" name="바닥글 개체 틀 4"/>
          <p:cNvSpPr>
            <a:spLocks noGrp="1"/>
          </p:cNvSpPr>
          <p:nvPr>
            <p:ph type="ftr" sz="quarter" idx="11"/>
          </p:nvPr>
        </p:nvSpPr>
        <p:spPr/>
        <p:txBody>
          <a:bodyPr/>
          <a:lstStyle>
            <a:lvl1pPr marL="228600" indent="-228600">
              <a:lnSpc>
                <a:spcPct val="100000"/>
              </a:lnSpc>
              <a:buFont typeface="+mj-lt"/>
              <a:buAutoNum type="arabicPeriod"/>
              <a:defRPr/>
            </a:lvl1pPr>
          </a:lstStyle>
          <a:p>
            <a:endParaRPr lang="ko-KR" altLang="en-US"/>
          </a:p>
        </p:txBody>
      </p:sp>
      <p:sp>
        <p:nvSpPr>
          <p:cNvPr id="6" name="슬라이드 번호 개체 틀 5"/>
          <p:cNvSpPr>
            <a:spLocks noGrp="1"/>
          </p:cNvSpPr>
          <p:nvPr>
            <p:ph type="sldNum" sz="quarter" idx="12"/>
          </p:nvPr>
        </p:nvSpPr>
        <p:spPr/>
        <p:txBody>
          <a:bodyPr/>
          <a:lstStyle>
            <a:lvl1pPr marL="228600" indent="-228600">
              <a:lnSpc>
                <a:spcPct val="100000"/>
              </a:lnSpc>
              <a:buFont typeface="+mj-lt"/>
              <a:buAutoNum type="arabicPeriod"/>
              <a:defRPr/>
            </a:lvl1pPr>
          </a:lstStyle>
          <a:p>
            <a:pPr marL="0" indent="0">
              <a:buFont typeface="+mj-lt"/>
              <a:buNone/>
            </a:pPr>
            <a:fld id="{F476CAE7-ABBB-4B5E-ACD1-72C2FED42ED1}" type="slidenum">
              <a:rPr lang="ko-KR" altLang="en-US" smtClean="0"/>
              <a:pPr marL="0" indent="0">
                <a:buFont typeface="+mj-lt"/>
                <a:buNone/>
              </a:pPr>
              <a:t>‹#›</a:t>
            </a:fld>
            <a:endParaRPr lang="ko-KR" altLang="en-US" dirty="0"/>
          </a:p>
        </p:txBody>
      </p:sp>
    </p:spTree>
    <p:extLst>
      <p:ext uri="{BB962C8B-B14F-4D97-AF65-F5344CB8AC3E}">
        <p14:creationId xmlns:p14="http://schemas.microsoft.com/office/powerpoint/2010/main" val="3760671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1E2AF72C-250F-49EE-9051-206F453A77C6}" type="datetime1">
              <a:rPr lang="ko-KR" altLang="en-US" smtClean="0"/>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476CAE7-ABBB-4B5E-ACD1-72C2FED42ED1}" type="slidenum">
              <a:rPr lang="ko-KR" altLang="en-US" smtClean="0"/>
              <a:t>‹#›</a:t>
            </a:fld>
            <a:endParaRPr lang="ko-KR" altLang="en-US"/>
          </a:p>
        </p:txBody>
      </p:sp>
    </p:spTree>
    <p:extLst>
      <p:ext uri="{BB962C8B-B14F-4D97-AF65-F5344CB8AC3E}">
        <p14:creationId xmlns:p14="http://schemas.microsoft.com/office/powerpoint/2010/main" val="3824938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688CE-AFD3-4325-837C-DD3EAFF8EAF4}" type="datetime1">
              <a:rPr lang="ko-KR" altLang="en-US" smtClean="0"/>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476CAE7-ABBB-4B5E-ACD1-72C2FED42ED1}" type="slidenum">
              <a:rPr lang="ko-KR" altLang="en-US" smtClean="0"/>
              <a:t>‹#›</a:t>
            </a:fld>
            <a:endParaRPr lang="ko-KR" altLang="en-US"/>
          </a:p>
        </p:txBody>
      </p:sp>
    </p:spTree>
    <p:extLst>
      <p:ext uri="{BB962C8B-B14F-4D97-AF65-F5344CB8AC3E}">
        <p14:creationId xmlns:p14="http://schemas.microsoft.com/office/powerpoint/2010/main" val="3149829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p:txBody>
          <a:bodyPr/>
          <a:lstStyle>
            <a:lvl1pPr marL="271463" indent="-271463">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F8719E66-1D0C-4B85-9B21-FAFF67531727}" type="datetime1">
              <a:rPr lang="ko-KR" altLang="en-US" smtClean="0"/>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476CAE7-ABBB-4B5E-ACD1-72C2FED42ED1}" type="slidenum">
              <a:rPr lang="ko-KR" altLang="en-US" smtClean="0"/>
              <a:t>‹#›</a:t>
            </a:fld>
            <a:endParaRPr lang="ko-KR" altLang="en-US"/>
          </a:p>
        </p:txBody>
      </p:sp>
    </p:spTree>
    <p:extLst>
      <p:ext uri="{BB962C8B-B14F-4D97-AF65-F5344CB8AC3E}">
        <p14:creationId xmlns:p14="http://schemas.microsoft.com/office/powerpoint/2010/main" val="3961720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2D89328C-A493-485A-9B01-6FC08038834E}" type="datetime1">
              <a:rPr lang="ko-KR" altLang="en-US" smtClean="0"/>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476CAE7-ABBB-4B5E-ACD1-72C2FED42ED1}" type="slidenum">
              <a:rPr lang="ko-KR" altLang="en-US" smtClean="0"/>
              <a:t>‹#›</a:t>
            </a:fld>
            <a:endParaRPr lang="ko-KR" altLang="en-US"/>
          </a:p>
        </p:txBody>
      </p:sp>
    </p:spTree>
    <p:extLst>
      <p:ext uri="{BB962C8B-B14F-4D97-AF65-F5344CB8AC3E}">
        <p14:creationId xmlns:p14="http://schemas.microsoft.com/office/powerpoint/2010/main" val="2684911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6BC51601-942C-49B4-BBD8-2A11C5CF9FCE}" type="datetime1">
              <a:rPr lang="ko-KR" altLang="en-US" smtClean="0"/>
              <a:t>2021-03-23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476CAE7-ABBB-4B5E-ACD1-72C2FED42ED1}" type="slidenum">
              <a:rPr lang="ko-KR" altLang="en-US" smtClean="0"/>
              <a:t>‹#›</a:t>
            </a:fld>
            <a:endParaRPr lang="ko-KR" altLang="en-US"/>
          </a:p>
        </p:txBody>
      </p:sp>
    </p:spTree>
    <p:extLst>
      <p:ext uri="{BB962C8B-B14F-4D97-AF65-F5344CB8AC3E}">
        <p14:creationId xmlns:p14="http://schemas.microsoft.com/office/powerpoint/2010/main" val="171867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FBD287DB-B88C-4F93-BC90-278B76B6EE44}" type="datetime1">
              <a:rPr lang="ko-KR" altLang="en-US" smtClean="0"/>
              <a:t>2021-03-23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476CAE7-ABBB-4B5E-ACD1-72C2FED42ED1}" type="slidenum">
              <a:rPr lang="ko-KR" altLang="en-US" smtClean="0"/>
              <a:t>‹#›</a:t>
            </a:fld>
            <a:endParaRPr lang="ko-KR" altLang="en-US"/>
          </a:p>
        </p:txBody>
      </p:sp>
    </p:spTree>
    <p:extLst>
      <p:ext uri="{BB962C8B-B14F-4D97-AF65-F5344CB8AC3E}">
        <p14:creationId xmlns:p14="http://schemas.microsoft.com/office/powerpoint/2010/main" val="2543746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B12AA5B2-D179-4127-8F21-5E3D2AF9BAD0}" type="datetime1">
              <a:rPr lang="ko-KR" altLang="en-US" smtClean="0"/>
              <a:t>2021-03-23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476CAE7-ABBB-4B5E-ACD1-72C2FED42ED1}" type="slidenum">
              <a:rPr lang="ko-KR" altLang="en-US" smtClean="0"/>
              <a:t>‹#›</a:t>
            </a:fld>
            <a:endParaRPr lang="ko-KR" altLang="en-US"/>
          </a:p>
        </p:txBody>
      </p:sp>
    </p:spTree>
    <p:extLst>
      <p:ext uri="{BB962C8B-B14F-4D97-AF65-F5344CB8AC3E}">
        <p14:creationId xmlns:p14="http://schemas.microsoft.com/office/powerpoint/2010/main" val="1901163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5B0498D-35D9-4DEB-897C-FE1E1BE8B799}" type="datetime1">
              <a:rPr lang="ko-KR" altLang="en-US" smtClean="0"/>
              <a:t>2021-03-23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a:t>
            </a:fld>
            <a:endParaRPr lang="ko-KR" altLang="en-US"/>
          </a:p>
        </p:txBody>
      </p:sp>
    </p:spTree>
    <p:extLst>
      <p:ext uri="{BB962C8B-B14F-4D97-AF65-F5344CB8AC3E}">
        <p14:creationId xmlns:p14="http://schemas.microsoft.com/office/powerpoint/2010/main" val="319204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368BD6A7-9C34-45C3-810A-76C27A88C7AA}" type="datetime1">
              <a:rPr lang="ko-KR" altLang="en-US" smtClean="0"/>
              <a:t>2021-03-23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476CAE7-ABBB-4B5E-ACD1-72C2FED42ED1}" type="slidenum">
              <a:rPr lang="ko-KR" altLang="en-US" smtClean="0"/>
              <a:t>‹#›</a:t>
            </a:fld>
            <a:endParaRPr lang="ko-KR" altLang="en-US"/>
          </a:p>
        </p:txBody>
      </p:sp>
    </p:spTree>
    <p:extLst>
      <p:ext uri="{BB962C8B-B14F-4D97-AF65-F5344CB8AC3E}">
        <p14:creationId xmlns:p14="http://schemas.microsoft.com/office/powerpoint/2010/main" val="3533031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89F52E8-1F6C-4C55-9EDB-2391665479E5}" type="datetime1">
              <a:rPr lang="ko-KR" altLang="en-US" smtClean="0"/>
              <a:t>2021-03-23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476CAE7-ABBB-4B5E-ACD1-72C2FED42ED1}" type="slidenum">
              <a:rPr lang="ko-KR" altLang="en-US" smtClean="0"/>
              <a:t>‹#›</a:t>
            </a:fld>
            <a:endParaRPr lang="ko-KR" altLang="en-US"/>
          </a:p>
        </p:txBody>
      </p:sp>
    </p:spTree>
    <p:extLst>
      <p:ext uri="{BB962C8B-B14F-4D97-AF65-F5344CB8AC3E}">
        <p14:creationId xmlns:p14="http://schemas.microsoft.com/office/powerpoint/2010/main" val="100266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199373"/>
            <a:ext cx="10515600" cy="1090811"/>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422400"/>
            <a:ext cx="10515600" cy="4933949"/>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444032"/>
            <a:ext cx="2743200" cy="365125"/>
          </a:xfrm>
          <a:prstGeom prst="rect">
            <a:avLst/>
          </a:prstGeom>
        </p:spPr>
        <p:txBody>
          <a:bodyPr vert="horz" lIns="91440" tIns="45720" rIns="91440" bIns="45720" rtlCol="0" anchor="ctr"/>
          <a:lstStyle>
            <a:lvl1pPr algn="l">
              <a:lnSpc>
                <a:spcPct val="100000"/>
              </a:lnSpc>
              <a:defRPr sz="1200">
                <a:solidFill>
                  <a:schemeClr val="tx1">
                    <a:tint val="75000"/>
                  </a:schemeClr>
                </a:solidFill>
                <a:latin typeface="a펜고딕L" panose="02020600000000000000" pitchFamily="18" charset="-127"/>
                <a:ea typeface="a펜고딕L" panose="02020600000000000000" pitchFamily="18" charset="-127"/>
              </a:defRPr>
            </a:lvl1pPr>
          </a:lstStyle>
          <a:p>
            <a:fld id="{262D3B09-B348-4938-95B7-1005046A4F58}" type="datetime1">
              <a:rPr lang="ko-KR" altLang="en-US" smtClean="0"/>
              <a:pPr/>
              <a:t>2021-03-23</a:t>
            </a:fld>
            <a:endParaRPr lang="ko-KR" altLang="en-US"/>
          </a:p>
        </p:txBody>
      </p:sp>
      <p:sp>
        <p:nvSpPr>
          <p:cNvPr id="5" name="바닥글 개체 틀 4"/>
          <p:cNvSpPr>
            <a:spLocks noGrp="1"/>
          </p:cNvSpPr>
          <p:nvPr>
            <p:ph type="ftr" sz="quarter" idx="3"/>
          </p:nvPr>
        </p:nvSpPr>
        <p:spPr>
          <a:xfrm>
            <a:off x="4038600" y="6444032"/>
            <a:ext cx="4114800" cy="365125"/>
          </a:xfrm>
          <a:prstGeom prst="rect">
            <a:avLst/>
          </a:prstGeom>
        </p:spPr>
        <p:txBody>
          <a:bodyPr vert="horz" lIns="91440" tIns="45720" rIns="91440" bIns="45720" rtlCol="0" anchor="ctr"/>
          <a:lstStyle>
            <a:lvl1pPr algn="ctr">
              <a:lnSpc>
                <a:spcPct val="100000"/>
              </a:lnSpc>
              <a:defRPr sz="1200">
                <a:solidFill>
                  <a:schemeClr val="tx1">
                    <a:tint val="75000"/>
                  </a:schemeClr>
                </a:solidFill>
                <a:latin typeface="a펜고딕L" panose="02020600000000000000" pitchFamily="18" charset="-127"/>
                <a:ea typeface="a펜고딕L" panose="02020600000000000000" pitchFamily="18" charset="-127"/>
              </a:defRPr>
            </a:lvl1pPr>
          </a:lstStyle>
          <a:p>
            <a:endParaRPr lang="ko-KR" altLang="en-US"/>
          </a:p>
        </p:txBody>
      </p:sp>
      <p:sp>
        <p:nvSpPr>
          <p:cNvPr id="6" name="슬라이드 번호 개체 틀 5"/>
          <p:cNvSpPr>
            <a:spLocks noGrp="1"/>
          </p:cNvSpPr>
          <p:nvPr>
            <p:ph type="sldNum" sz="quarter" idx="4"/>
          </p:nvPr>
        </p:nvSpPr>
        <p:spPr>
          <a:xfrm>
            <a:off x="8610600" y="6444032"/>
            <a:ext cx="2743200" cy="365125"/>
          </a:xfrm>
          <a:prstGeom prst="rect">
            <a:avLst/>
          </a:prstGeom>
        </p:spPr>
        <p:txBody>
          <a:bodyPr vert="horz" lIns="91440" tIns="45720" rIns="91440" bIns="45720" rtlCol="0" anchor="ctr"/>
          <a:lstStyle>
            <a:lvl1pPr algn="r">
              <a:lnSpc>
                <a:spcPct val="100000"/>
              </a:lnSpc>
              <a:defRPr sz="1200">
                <a:solidFill>
                  <a:schemeClr val="tx1">
                    <a:tint val="75000"/>
                  </a:schemeClr>
                </a:solidFill>
                <a:latin typeface="a펜고딕L" panose="02020600000000000000" pitchFamily="18" charset="-127"/>
                <a:ea typeface="a펜고딕L" panose="02020600000000000000" pitchFamily="18" charset="-127"/>
              </a:defRPr>
            </a:lvl1pPr>
          </a:lstStyle>
          <a:p>
            <a:fld id="{F476CAE7-ABBB-4B5E-ACD1-72C2FED42ED1}" type="slidenum">
              <a:rPr lang="ko-KR" altLang="en-US" smtClean="0"/>
              <a:pPr/>
              <a:t>‹#›</a:t>
            </a:fld>
            <a:endParaRPr lang="ko-KR" altLang="en-US"/>
          </a:p>
        </p:txBody>
      </p:sp>
    </p:spTree>
    <p:extLst>
      <p:ext uri="{BB962C8B-B14F-4D97-AF65-F5344CB8AC3E}">
        <p14:creationId xmlns:p14="http://schemas.microsoft.com/office/powerpoint/2010/main" val="85160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100000"/>
        </a:lnSpc>
        <a:spcBef>
          <a:spcPct val="0"/>
        </a:spcBef>
        <a:buNone/>
        <a:defRPr sz="4400" b="1" kern="1200">
          <a:solidFill>
            <a:schemeClr val="tx1"/>
          </a:solidFill>
          <a:latin typeface="a펜고딕L" panose="02020600000000000000" pitchFamily="18" charset="-127"/>
          <a:ea typeface="a펜고딕L" panose="02020600000000000000" pitchFamily="18" charset="-127"/>
          <a:cs typeface="+mj-cs"/>
        </a:defRPr>
      </a:lvl1pPr>
    </p:titleStyle>
    <p:bodyStyle>
      <a:lvl1pPr marL="271463" indent="-271463" algn="l" defTabSz="914400" rtl="0" eaLnBrk="1" latinLnBrk="1" hangingPunct="1">
        <a:lnSpc>
          <a:spcPct val="100000"/>
        </a:lnSpc>
        <a:spcBef>
          <a:spcPts val="0"/>
        </a:spcBef>
        <a:buClr>
          <a:srgbClr val="C00000"/>
        </a:buClr>
        <a:buFont typeface="Arial" panose="020B0604020202020204" pitchFamily="34" charset="0"/>
        <a:buChar char="•"/>
        <a:defRPr sz="2800" kern="1200">
          <a:solidFill>
            <a:schemeClr val="tx1"/>
          </a:solidFill>
          <a:latin typeface="a펜고딕L" panose="02020600000000000000" pitchFamily="18" charset="-127"/>
          <a:ea typeface="a펜고딕L" panose="02020600000000000000" pitchFamily="18" charset="-127"/>
          <a:cs typeface="+mn-cs"/>
        </a:defRPr>
      </a:lvl1pPr>
      <a:lvl2pPr marL="685800" indent="-228600" algn="l" defTabSz="914400" rtl="0" eaLnBrk="1" latinLnBrk="1" hangingPunct="1">
        <a:lnSpc>
          <a:spcPct val="100000"/>
        </a:lnSpc>
        <a:spcBef>
          <a:spcPts val="0"/>
        </a:spcBef>
        <a:buClr>
          <a:srgbClr val="00B050"/>
        </a:buClr>
        <a:buFont typeface="Arial" panose="020B0604020202020204" pitchFamily="34" charset="0"/>
        <a:buChar char="•"/>
        <a:defRPr sz="2400" kern="1200">
          <a:solidFill>
            <a:schemeClr val="tx1"/>
          </a:solidFill>
          <a:latin typeface="a펜고딕L" panose="02020600000000000000" pitchFamily="18" charset="-127"/>
          <a:ea typeface="a펜고딕L" panose="02020600000000000000" pitchFamily="18" charset="-127"/>
          <a:cs typeface="+mn-cs"/>
        </a:defRPr>
      </a:lvl2pPr>
      <a:lvl3pPr marL="1143000" indent="-228600" algn="l" defTabSz="914400" rtl="0" eaLnBrk="1" latinLnBrk="1" hangingPunct="1">
        <a:lnSpc>
          <a:spcPct val="100000"/>
        </a:lnSpc>
        <a:spcBef>
          <a:spcPts val="0"/>
        </a:spcBef>
        <a:buClr>
          <a:srgbClr val="00B0F0"/>
        </a:buClr>
        <a:buFont typeface="Arial" panose="020B0604020202020204" pitchFamily="34" charset="0"/>
        <a:buChar char="•"/>
        <a:defRPr sz="2000" kern="1200">
          <a:solidFill>
            <a:schemeClr val="tx1"/>
          </a:solidFill>
          <a:latin typeface="a펜고딕L" panose="02020600000000000000" pitchFamily="18" charset="-127"/>
          <a:ea typeface="a펜고딕L" panose="02020600000000000000" pitchFamily="18" charset="-127"/>
          <a:cs typeface="+mn-cs"/>
        </a:defRPr>
      </a:lvl3pPr>
      <a:lvl4pPr marL="1600200" indent="-228600" algn="l" defTabSz="914400" rtl="0" eaLnBrk="1" latinLnBrk="1" hangingPunct="1">
        <a:lnSpc>
          <a:spcPct val="100000"/>
        </a:lnSpc>
        <a:spcBef>
          <a:spcPts val="0"/>
        </a:spcBef>
        <a:buClr>
          <a:srgbClr val="7030A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4pPr>
      <a:lvl5pPr marL="2057400" indent="-228600" algn="l" defTabSz="914400" rtl="0" eaLnBrk="1" latinLnBrk="1" hangingPunct="1">
        <a:lnSpc>
          <a:spcPct val="100000"/>
        </a:lnSpc>
        <a:spcBef>
          <a:spcPts val="0"/>
        </a:spcBef>
        <a:buClr>
          <a:srgbClr val="FFFF0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1.png"/><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1.png"/><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hyperlink" Target="http://cyber.inu.ac.kr/" TargetMode="Externa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1.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4.emf"/><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r>
              <a:rPr lang="ko-KR" altLang="en-US" sz="4800" dirty="0"/>
              <a:t>경사 </a:t>
            </a:r>
            <a:r>
              <a:rPr lang="ko-KR" altLang="en-US" sz="4800" dirty="0" err="1"/>
              <a:t>하강법</a:t>
            </a:r>
            <a:br>
              <a:rPr lang="en-US" altLang="ko-KR" sz="4800" dirty="0"/>
            </a:br>
            <a:r>
              <a:rPr lang="en-US" altLang="ko-KR" sz="4800" dirty="0">
                <a:solidFill>
                  <a:schemeClr val="accent6">
                    <a:lumMod val="50000"/>
                  </a:schemeClr>
                </a:solidFill>
              </a:rPr>
              <a:t>Gradient</a:t>
            </a:r>
            <a:r>
              <a:rPr lang="ko-KR" altLang="en-US" sz="4800" dirty="0">
                <a:solidFill>
                  <a:schemeClr val="accent6">
                    <a:lumMod val="50000"/>
                  </a:schemeClr>
                </a:solidFill>
              </a:rPr>
              <a:t> </a:t>
            </a:r>
            <a:r>
              <a:rPr lang="en-US" altLang="ko-KR" sz="4800" dirty="0">
                <a:solidFill>
                  <a:schemeClr val="accent6">
                    <a:lumMod val="50000"/>
                  </a:schemeClr>
                </a:solidFill>
              </a:rPr>
              <a:t>Descent</a:t>
            </a:r>
            <a:endParaRPr lang="ko-KR" altLang="en-US" sz="3600" dirty="0">
              <a:solidFill>
                <a:schemeClr val="accent6">
                  <a:lumMod val="50000"/>
                </a:schemeClr>
              </a:solidFill>
            </a:endParaRPr>
          </a:p>
        </p:txBody>
      </p:sp>
      <p:sp>
        <p:nvSpPr>
          <p:cNvPr id="3" name="부제목 2"/>
          <p:cNvSpPr>
            <a:spLocks noGrp="1"/>
          </p:cNvSpPr>
          <p:nvPr>
            <p:ph type="subTitle" idx="1"/>
          </p:nvPr>
        </p:nvSpPr>
        <p:spPr>
          <a:xfrm>
            <a:off x="1226102" y="3634766"/>
            <a:ext cx="9739795" cy="2684462"/>
          </a:xfrm>
        </p:spPr>
        <p:txBody>
          <a:bodyPr>
            <a:normAutofit/>
          </a:bodyPr>
          <a:lstStyle/>
          <a:p>
            <a:pPr algn="l"/>
            <a:r>
              <a:rPr lang="en-US" altLang="ko-KR" dirty="0"/>
              <a:t>(Lab8) </a:t>
            </a:r>
            <a:r>
              <a:rPr lang="ko-KR" altLang="en-US" dirty="0"/>
              <a:t>새 </a:t>
            </a:r>
            <a:r>
              <a:rPr lang="en-US" altLang="ko-KR" dirty="0" err="1"/>
              <a:t>IPython</a:t>
            </a:r>
            <a:r>
              <a:rPr lang="en-US" altLang="ko-KR" dirty="0"/>
              <a:t> </a:t>
            </a:r>
            <a:r>
              <a:rPr lang="ko-KR" altLang="en-US" dirty="0"/>
              <a:t>노트북 </a:t>
            </a:r>
            <a:r>
              <a:rPr lang="en-US" altLang="ko-KR" dirty="0"/>
              <a:t>lab7(</a:t>
            </a:r>
            <a:r>
              <a:rPr lang="ko-KR" altLang="en-US" dirty="0"/>
              <a:t>이름</a:t>
            </a:r>
            <a:r>
              <a:rPr lang="en-US" altLang="ko-KR" dirty="0"/>
              <a:t>).ipynb</a:t>
            </a:r>
            <a:r>
              <a:rPr lang="ko-KR" altLang="en-US" dirty="0"/>
              <a:t>을</a:t>
            </a:r>
            <a:r>
              <a:rPr lang="en-US" altLang="ko-KR" dirty="0"/>
              <a:t> </a:t>
            </a:r>
            <a:r>
              <a:rPr lang="ko-KR" altLang="en-US" dirty="0"/>
              <a:t>생성해서 본 </a:t>
            </a:r>
            <a:r>
              <a:rPr lang="en-US" altLang="ko-KR" dirty="0"/>
              <a:t>“</a:t>
            </a:r>
            <a:r>
              <a:rPr lang="ko-KR" altLang="en-US" dirty="0"/>
              <a:t>경사 </a:t>
            </a:r>
            <a:r>
              <a:rPr lang="ko-KR" altLang="en-US" dirty="0" err="1"/>
              <a:t>하강법</a:t>
            </a:r>
            <a:r>
              <a:rPr lang="en-US" altLang="ko-KR" dirty="0"/>
              <a:t>” </a:t>
            </a:r>
            <a:r>
              <a:rPr lang="ko-KR" altLang="en-US" dirty="0"/>
              <a:t>코드</a:t>
            </a:r>
            <a:r>
              <a:rPr lang="en-US" altLang="ko-KR" dirty="0">
                <a:solidFill>
                  <a:srgbClr val="FF0000"/>
                </a:solidFill>
              </a:rPr>
              <a:t>(p7</a:t>
            </a:r>
            <a:r>
              <a:rPr lang="ko-KR" altLang="en-US" dirty="0">
                <a:solidFill>
                  <a:srgbClr val="FF0000"/>
                </a:solidFill>
              </a:rPr>
              <a:t>까지는 필수 나머지는 선택</a:t>
            </a:r>
            <a:r>
              <a:rPr lang="en-US" altLang="ko-KR" dirty="0">
                <a:solidFill>
                  <a:srgbClr val="FF0000"/>
                </a:solidFill>
              </a:rPr>
              <a:t>)</a:t>
            </a:r>
            <a:r>
              <a:rPr lang="ko-KR" altLang="en-US" dirty="0"/>
              <a:t>들을</a:t>
            </a:r>
            <a:r>
              <a:rPr lang="en-US" altLang="ko-KR" dirty="0"/>
              <a:t> </a:t>
            </a:r>
            <a:r>
              <a:rPr lang="ko-KR" altLang="en-US" dirty="0"/>
              <a:t>실행해보세요</a:t>
            </a:r>
            <a:endParaRPr lang="en-US" altLang="ko-KR" dirty="0"/>
          </a:p>
          <a:p>
            <a:pPr algn="l"/>
            <a:r>
              <a:rPr lang="en-US" altLang="ko-KR" dirty="0">
                <a:solidFill>
                  <a:schemeClr val="accent6">
                    <a:lumMod val="60000"/>
                    <a:lumOff val="40000"/>
                  </a:schemeClr>
                </a:solidFill>
              </a:rPr>
              <a:t>Create a new </a:t>
            </a:r>
            <a:r>
              <a:rPr lang="en-US" altLang="ko-KR" dirty="0" err="1">
                <a:solidFill>
                  <a:schemeClr val="accent6">
                    <a:lumMod val="60000"/>
                    <a:lumOff val="40000"/>
                  </a:schemeClr>
                </a:solidFill>
              </a:rPr>
              <a:t>IPython</a:t>
            </a:r>
            <a:r>
              <a:rPr lang="en-US" altLang="ko-KR" dirty="0">
                <a:solidFill>
                  <a:schemeClr val="accent6">
                    <a:lumMod val="60000"/>
                    <a:lumOff val="40000"/>
                  </a:schemeClr>
                </a:solidFill>
              </a:rPr>
              <a:t> notebook lab7(name)and run the codes in this “Gradient Descent</a:t>
            </a:r>
            <a:r>
              <a:rPr lang="en-US" altLang="ko-KR" dirty="0">
                <a:solidFill>
                  <a:schemeClr val="bg1">
                    <a:lumMod val="50000"/>
                  </a:schemeClr>
                </a:solidFill>
              </a:rPr>
              <a:t>”</a:t>
            </a:r>
          </a:p>
          <a:p>
            <a:pPr marL="2511425" algn="l"/>
            <a:endParaRPr lang="en-US" altLang="ko-KR" sz="3600" dirty="0"/>
          </a:p>
        </p:txBody>
      </p:sp>
      <p:sp>
        <p:nvSpPr>
          <p:cNvPr id="4" name="슬라이드 번호 개체 틀 3"/>
          <p:cNvSpPr>
            <a:spLocks noGrp="1"/>
          </p:cNvSpPr>
          <p:nvPr>
            <p:ph type="sldNum" sz="quarter" idx="12"/>
          </p:nvPr>
        </p:nvSpPr>
        <p:spPr/>
        <p:txBody>
          <a:bodyPr/>
          <a:lstStyle/>
          <a:p>
            <a:pPr marL="0" indent="0">
              <a:buNone/>
            </a:pPr>
            <a:fld id="{3106C740-F6C6-4638-A784-0AEBA7F1170C}" type="slidenum">
              <a:rPr lang="ko-KR" altLang="en-US" smtClean="0"/>
              <a:pPr marL="0" indent="0">
                <a:buNone/>
              </a:pPr>
              <a:t>1</a:t>
            </a:fld>
            <a:endParaRPr lang="ko-KR" altLang="en-US" dirty="0"/>
          </a:p>
        </p:txBody>
      </p:sp>
      <p:pic>
        <p:nvPicPr>
          <p:cNvPr id="7" name="오디오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893331221"/>
      </p:ext>
    </p:extLst>
  </p:cSld>
  <p:clrMapOvr>
    <a:masterClrMapping/>
  </p:clrMapOvr>
  <mc:AlternateContent xmlns:mc="http://schemas.openxmlformats.org/markup-compatibility/2006" xmlns:p14="http://schemas.microsoft.com/office/powerpoint/2010/main">
    <mc:Choice Requires="p14">
      <p:transition spd="slow" p14:dur="2000" advTm="34948"/>
    </mc:Choice>
    <mc:Fallback xmlns="">
      <p:transition spd="slow" advTm="34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bldLst>
      <p:bldP spid="2" grpId="0"/>
      <p:bldP spid="3" grpId="0" uiExpand="1"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err="1"/>
              <a:t>그래디언트</a:t>
            </a:r>
            <a:r>
              <a:rPr lang="ko-KR" altLang="en-US" dirty="0"/>
              <a:t> 적용하기</a:t>
            </a:r>
            <a:br>
              <a:rPr lang="en-US" altLang="ko-KR" dirty="0"/>
            </a:br>
            <a:r>
              <a:rPr lang="en-US" altLang="ko-KR" dirty="0">
                <a:solidFill>
                  <a:schemeClr val="accent6">
                    <a:lumMod val="60000"/>
                    <a:lumOff val="40000"/>
                  </a:schemeClr>
                </a:solidFill>
              </a:rPr>
              <a:t>Using the Gradient</a:t>
            </a:r>
            <a:endParaRPr lang="ko-KR" altLang="en-US" dirty="0">
              <a:solidFill>
                <a:schemeClr val="accent6">
                  <a:lumMod val="60000"/>
                  <a:lumOff val="40000"/>
                </a:schemeClr>
              </a:solidFill>
            </a:endParaRPr>
          </a:p>
        </p:txBody>
      </p:sp>
      <p:sp>
        <p:nvSpPr>
          <p:cNvPr id="3" name="내용 개체 틀 2"/>
          <p:cNvSpPr>
            <a:spLocks noGrp="1"/>
          </p:cNvSpPr>
          <p:nvPr>
            <p:ph idx="1"/>
          </p:nvPr>
        </p:nvSpPr>
        <p:spPr>
          <a:xfrm>
            <a:off x="838200" y="1340984"/>
            <a:ext cx="10515600" cy="1196015"/>
          </a:xfrm>
        </p:spPr>
        <p:txBody>
          <a:bodyPr>
            <a:noAutofit/>
          </a:bodyPr>
          <a:lstStyle/>
          <a:p>
            <a:r>
              <a:rPr lang="ko-KR" altLang="en-US" sz="1600" dirty="0"/>
              <a:t>경사 </a:t>
            </a:r>
            <a:r>
              <a:rPr lang="ko-KR" altLang="en-US" sz="1600" dirty="0" err="1"/>
              <a:t>하강법을</a:t>
            </a:r>
            <a:r>
              <a:rPr lang="en-US" altLang="ko-KR" sz="1600" dirty="0"/>
              <a:t> </a:t>
            </a:r>
            <a:r>
              <a:rPr lang="ko-KR" altLang="en-US" sz="1600" dirty="0"/>
              <a:t>이용해서 </a:t>
            </a:r>
            <a:r>
              <a:rPr lang="en-US" altLang="ko-KR" sz="1600" dirty="0"/>
              <a:t>3</a:t>
            </a:r>
            <a:r>
              <a:rPr lang="ko-KR" altLang="en-US" sz="1600" dirty="0"/>
              <a:t>차원 벡터의 최소값을 구해 봅니다</a:t>
            </a:r>
            <a:endParaRPr lang="en-US" altLang="ko-KR" sz="1600" dirty="0"/>
          </a:p>
          <a:p>
            <a:pPr marL="263525" indent="0">
              <a:buNone/>
            </a:pPr>
            <a:r>
              <a:rPr lang="en-US" altLang="ko-KR" sz="1600" dirty="0">
                <a:solidFill>
                  <a:schemeClr val="accent6">
                    <a:lumMod val="60000"/>
                    <a:lumOff val="40000"/>
                  </a:schemeClr>
                </a:solidFill>
              </a:rPr>
              <a:t>Let’s use gradients to find the minimum among all three-dimensional vectors.</a:t>
            </a:r>
          </a:p>
          <a:p>
            <a:pPr lvl="1"/>
            <a:r>
              <a:rPr lang="ko-KR" altLang="en-US" sz="1400" dirty="0"/>
              <a:t>임의의 시작점을 잡고 </a:t>
            </a:r>
            <a:r>
              <a:rPr lang="ko-KR" altLang="en-US" sz="1400" dirty="0" err="1"/>
              <a:t>그래디언트가</a:t>
            </a:r>
            <a:r>
              <a:rPr lang="ko-KR" altLang="en-US" sz="1400" dirty="0"/>
              <a:t> 아주 작아질 때까지  경사의 반대 방향으로 조금씩 이동하면 됩니다</a:t>
            </a:r>
            <a:endParaRPr lang="en-US" altLang="ko-KR" sz="1400" dirty="0"/>
          </a:p>
          <a:p>
            <a:pPr lvl="1"/>
            <a:r>
              <a:rPr lang="en-US" altLang="ko-KR" sz="1400" dirty="0">
                <a:solidFill>
                  <a:schemeClr val="accent6">
                    <a:lumMod val="60000"/>
                    <a:lumOff val="40000"/>
                  </a:schemeClr>
                </a:solidFill>
              </a:rPr>
              <a:t>We’ll just pick a random starting point and then take tiny steps in the opposite direction of the gradient until we reach a point where the gradient is very small:</a:t>
            </a:r>
          </a:p>
          <a:p>
            <a:pPr lvl="1"/>
            <a:endParaRPr lang="ko-KR" altLang="en-US" sz="1400" dirty="0"/>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10</a:t>
            </a:fld>
            <a:endParaRPr lang="ko-KR" altLang="en-US"/>
          </a:p>
        </p:txBody>
      </p:sp>
      <p:sp>
        <p:nvSpPr>
          <p:cNvPr id="5" name="내용 개체 틀 2"/>
          <p:cNvSpPr txBox="1">
            <a:spLocks/>
          </p:cNvSpPr>
          <p:nvPr/>
        </p:nvSpPr>
        <p:spPr>
          <a:xfrm>
            <a:off x="838200" y="2539999"/>
            <a:ext cx="10515600" cy="4292601"/>
          </a:xfrm>
          <a:prstGeom prst="rect">
            <a:avLst/>
          </a:prstGeom>
          <a:ln>
            <a:solidFill>
              <a:srgbClr val="00B050"/>
            </a:solidFill>
          </a:ln>
        </p:spPr>
        <p:txBody>
          <a:bodyPr vert="horz" lIns="91440" tIns="45720" rIns="91440" bIns="45720" rtlCol="0">
            <a:noAutofit/>
          </a:bodyPr>
          <a:lstStyle>
            <a:lvl1pPr marL="271463" indent="-271463" algn="l" defTabSz="914400" rtl="0" eaLnBrk="1" latinLnBrk="1" hangingPunct="1">
              <a:lnSpc>
                <a:spcPct val="100000"/>
              </a:lnSpc>
              <a:spcBef>
                <a:spcPts val="0"/>
              </a:spcBef>
              <a:buClr>
                <a:srgbClr val="C00000"/>
              </a:buClr>
              <a:buFont typeface="Arial" panose="020B0604020202020204" pitchFamily="34" charset="0"/>
              <a:buChar char="•"/>
              <a:defRPr sz="2800" kern="1200">
                <a:solidFill>
                  <a:schemeClr val="tx1"/>
                </a:solidFill>
                <a:latin typeface="a펜고딕L" panose="02020600000000000000" pitchFamily="18" charset="-127"/>
                <a:ea typeface="a펜고딕L" panose="02020600000000000000" pitchFamily="18" charset="-127"/>
                <a:cs typeface="+mn-cs"/>
              </a:defRPr>
            </a:lvl1pPr>
            <a:lvl2pPr marL="685800" indent="-228600" algn="l" defTabSz="914400" rtl="0" eaLnBrk="1" latinLnBrk="1" hangingPunct="1">
              <a:lnSpc>
                <a:spcPct val="100000"/>
              </a:lnSpc>
              <a:spcBef>
                <a:spcPts val="0"/>
              </a:spcBef>
              <a:buClr>
                <a:srgbClr val="00B050"/>
              </a:buClr>
              <a:buFont typeface="Arial" panose="020B0604020202020204" pitchFamily="34" charset="0"/>
              <a:buChar char="•"/>
              <a:defRPr sz="2400" kern="1200">
                <a:solidFill>
                  <a:schemeClr val="tx1"/>
                </a:solidFill>
                <a:latin typeface="a펜고딕L" panose="02020600000000000000" pitchFamily="18" charset="-127"/>
                <a:ea typeface="a펜고딕L" panose="02020600000000000000" pitchFamily="18" charset="-127"/>
                <a:cs typeface="+mn-cs"/>
              </a:defRPr>
            </a:lvl2pPr>
            <a:lvl3pPr marL="1143000" indent="-228600" algn="l" defTabSz="914400" rtl="0" eaLnBrk="1" latinLnBrk="1" hangingPunct="1">
              <a:lnSpc>
                <a:spcPct val="100000"/>
              </a:lnSpc>
              <a:spcBef>
                <a:spcPts val="0"/>
              </a:spcBef>
              <a:buClr>
                <a:srgbClr val="00B0F0"/>
              </a:buClr>
              <a:buFont typeface="Arial" panose="020B0604020202020204" pitchFamily="34" charset="0"/>
              <a:buChar char="•"/>
              <a:defRPr sz="2000" kern="1200">
                <a:solidFill>
                  <a:schemeClr val="tx1"/>
                </a:solidFill>
                <a:latin typeface="a펜고딕L" panose="02020600000000000000" pitchFamily="18" charset="-127"/>
                <a:ea typeface="a펜고딕L" panose="02020600000000000000" pitchFamily="18" charset="-127"/>
                <a:cs typeface="+mn-cs"/>
              </a:defRPr>
            </a:lvl3pPr>
            <a:lvl4pPr marL="1600200" indent="-228600" algn="l" defTabSz="914400" rtl="0" eaLnBrk="1" latinLnBrk="1" hangingPunct="1">
              <a:lnSpc>
                <a:spcPct val="100000"/>
              </a:lnSpc>
              <a:spcBef>
                <a:spcPts val="0"/>
              </a:spcBef>
              <a:buClr>
                <a:srgbClr val="7030A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4pPr>
            <a:lvl5pPr marL="2057400" indent="-228600" algn="l" defTabSz="914400" rtl="0" eaLnBrk="1" latinLnBrk="1" hangingPunct="1">
              <a:lnSpc>
                <a:spcPct val="100000"/>
              </a:lnSpc>
              <a:spcBef>
                <a:spcPts val="0"/>
              </a:spcBef>
              <a:buClr>
                <a:srgbClr val="FFFF0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200" dirty="0" err="1"/>
              <a:t>def</a:t>
            </a:r>
            <a:r>
              <a:rPr lang="en-US" altLang="ko-KR" sz="1200" dirty="0"/>
              <a:t> step(v, direction, </a:t>
            </a:r>
            <a:r>
              <a:rPr lang="en-US" altLang="ko-KR" sz="1200" dirty="0" err="1"/>
              <a:t>step_size</a:t>
            </a:r>
            <a:r>
              <a:rPr lang="en-US" altLang="ko-KR" sz="1200" dirty="0"/>
              <a:t>):</a:t>
            </a:r>
          </a:p>
          <a:p>
            <a:pPr marL="0" indent="0">
              <a:buNone/>
            </a:pPr>
            <a:r>
              <a:rPr lang="en-US" altLang="ko-KR" sz="1200" dirty="0"/>
              <a:t>    """move </a:t>
            </a:r>
            <a:r>
              <a:rPr lang="en-US" altLang="ko-KR" sz="1200" dirty="0" err="1"/>
              <a:t>step_size</a:t>
            </a:r>
            <a:r>
              <a:rPr lang="en-US" altLang="ko-KR" sz="1200" dirty="0"/>
              <a:t> in the direction from v"""</a:t>
            </a:r>
          </a:p>
          <a:p>
            <a:pPr marL="0" indent="0">
              <a:buNone/>
            </a:pPr>
            <a:r>
              <a:rPr lang="en-US" altLang="ko-KR" sz="1200" dirty="0"/>
              <a:t>    return [</a:t>
            </a:r>
            <a:r>
              <a:rPr lang="en-US" altLang="ko-KR" sz="1200" dirty="0" err="1"/>
              <a:t>v_i</a:t>
            </a:r>
            <a:r>
              <a:rPr lang="en-US" altLang="ko-KR" sz="1200" dirty="0"/>
              <a:t> + </a:t>
            </a:r>
            <a:r>
              <a:rPr lang="en-US" altLang="ko-KR" sz="1200" dirty="0" err="1"/>
              <a:t>step_size</a:t>
            </a:r>
            <a:r>
              <a:rPr lang="en-US" altLang="ko-KR" sz="1200" dirty="0"/>
              <a:t> * </a:t>
            </a:r>
            <a:r>
              <a:rPr lang="en-US" altLang="ko-KR" sz="1200" dirty="0" err="1"/>
              <a:t>direction_i</a:t>
            </a:r>
            <a:endParaRPr lang="en-US" altLang="ko-KR" sz="1200" dirty="0"/>
          </a:p>
          <a:p>
            <a:pPr marL="0" indent="0">
              <a:buNone/>
            </a:pPr>
            <a:r>
              <a:rPr lang="en-US" altLang="ko-KR" sz="1200" dirty="0"/>
              <a:t>            for </a:t>
            </a:r>
            <a:r>
              <a:rPr lang="en-US" altLang="ko-KR" sz="1200" dirty="0" err="1"/>
              <a:t>v_i</a:t>
            </a:r>
            <a:r>
              <a:rPr lang="en-US" altLang="ko-KR" sz="1200" dirty="0"/>
              <a:t>, </a:t>
            </a:r>
            <a:r>
              <a:rPr lang="en-US" altLang="ko-KR" sz="1200" dirty="0" err="1"/>
              <a:t>direction_i</a:t>
            </a:r>
            <a:r>
              <a:rPr lang="en-US" altLang="ko-KR" sz="1200" dirty="0"/>
              <a:t> in zip(v, direction)]</a:t>
            </a:r>
          </a:p>
          <a:p>
            <a:pPr marL="0" indent="0">
              <a:buNone/>
            </a:pPr>
            <a:endParaRPr lang="en-US" altLang="ko-KR" sz="1200" dirty="0"/>
          </a:p>
          <a:p>
            <a:pPr marL="0" indent="0">
              <a:buNone/>
            </a:pPr>
            <a:r>
              <a:rPr lang="en-US" altLang="ko-KR" sz="1200" dirty="0" err="1"/>
              <a:t>def</a:t>
            </a:r>
            <a:r>
              <a:rPr lang="en-US" altLang="ko-KR" sz="1200" dirty="0"/>
              <a:t> </a:t>
            </a:r>
            <a:r>
              <a:rPr lang="en-US" altLang="ko-KR" sz="1200" dirty="0" err="1"/>
              <a:t>sum_of_squares_gradient</a:t>
            </a:r>
            <a:r>
              <a:rPr lang="en-US" altLang="ko-KR" sz="1200" dirty="0"/>
              <a:t>(v):</a:t>
            </a:r>
          </a:p>
          <a:p>
            <a:pPr marL="0" indent="0">
              <a:buNone/>
            </a:pPr>
            <a:r>
              <a:rPr lang="en-US" altLang="ko-KR" sz="1200" dirty="0"/>
              <a:t>    return [2 * </a:t>
            </a:r>
            <a:r>
              <a:rPr lang="en-US" altLang="ko-KR" sz="1200" dirty="0" err="1"/>
              <a:t>v_i</a:t>
            </a:r>
            <a:r>
              <a:rPr lang="en-US" altLang="ko-KR" sz="1200" dirty="0"/>
              <a:t> for </a:t>
            </a:r>
            <a:r>
              <a:rPr lang="en-US" altLang="ko-KR" sz="1200" dirty="0" err="1"/>
              <a:t>v_i</a:t>
            </a:r>
            <a:r>
              <a:rPr lang="en-US" altLang="ko-KR" sz="1200" dirty="0"/>
              <a:t> in v]</a:t>
            </a:r>
          </a:p>
          <a:p>
            <a:pPr marL="0" indent="0">
              <a:buNone/>
            </a:pPr>
            <a:endParaRPr lang="en-US" altLang="ko-KR" sz="1200" dirty="0"/>
          </a:p>
          <a:p>
            <a:pPr marL="0" indent="0">
              <a:buNone/>
            </a:pPr>
            <a:r>
              <a:rPr lang="en-US" altLang="ko-KR" sz="1200" dirty="0"/>
              <a:t># </a:t>
            </a:r>
            <a:r>
              <a:rPr lang="ko-KR" altLang="en-US" sz="1200" dirty="0"/>
              <a:t>임의의 시작점을 선택</a:t>
            </a:r>
          </a:p>
          <a:p>
            <a:pPr marL="0" indent="0">
              <a:buNone/>
            </a:pPr>
            <a:r>
              <a:rPr lang="en-US" altLang="ko-KR" sz="1200" dirty="0"/>
              <a:t>v = [</a:t>
            </a:r>
            <a:r>
              <a:rPr lang="en-US" altLang="ko-KR" sz="1200" dirty="0" err="1"/>
              <a:t>random.randint</a:t>
            </a:r>
            <a:r>
              <a:rPr lang="en-US" altLang="ko-KR" sz="1200" dirty="0"/>
              <a:t>(-10,10) for </a:t>
            </a:r>
            <a:r>
              <a:rPr lang="en-US" altLang="ko-KR" sz="1200" dirty="0" err="1"/>
              <a:t>i</a:t>
            </a:r>
            <a:r>
              <a:rPr lang="en-US" altLang="ko-KR" sz="1200" dirty="0"/>
              <a:t> in range(3)]</a:t>
            </a:r>
          </a:p>
          <a:p>
            <a:pPr marL="0" indent="0">
              <a:buNone/>
            </a:pPr>
            <a:r>
              <a:rPr lang="en-US" altLang="ko-KR" sz="1200" dirty="0"/>
              <a:t>tolerance = 0.0000001   # </a:t>
            </a:r>
            <a:r>
              <a:rPr lang="ko-KR" altLang="en-US" sz="1200" dirty="0"/>
              <a:t>아주 작은 </a:t>
            </a:r>
            <a:r>
              <a:rPr lang="en-US" altLang="ko-KR" sz="1200" dirty="0"/>
              <a:t>e</a:t>
            </a:r>
            <a:r>
              <a:rPr lang="ko-KR" altLang="en-US" sz="1200" dirty="0"/>
              <a:t>값</a:t>
            </a:r>
          </a:p>
          <a:p>
            <a:pPr marL="0" indent="0">
              <a:buNone/>
            </a:pPr>
            <a:endParaRPr lang="ko-KR" altLang="en-US" sz="1200" dirty="0"/>
          </a:p>
          <a:p>
            <a:pPr marL="0" indent="0">
              <a:buNone/>
            </a:pPr>
            <a:r>
              <a:rPr lang="en-US" altLang="ko-KR" sz="1200" dirty="0"/>
              <a:t>while True:</a:t>
            </a:r>
          </a:p>
          <a:p>
            <a:pPr marL="0" indent="0">
              <a:buNone/>
            </a:pPr>
            <a:r>
              <a:rPr lang="en-US" altLang="ko-KR" sz="1200" dirty="0"/>
              <a:t>    #print v, </a:t>
            </a:r>
            <a:r>
              <a:rPr lang="en-US" altLang="ko-KR" sz="1200" dirty="0" err="1"/>
              <a:t>sum_of_squares</a:t>
            </a:r>
            <a:r>
              <a:rPr lang="en-US" altLang="ko-KR" sz="1200" dirty="0"/>
              <a:t>(v)</a:t>
            </a:r>
          </a:p>
          <a:p>
            <a:pPr marL="0" indent="0">
              <a:buNone/>
            </a:pPr>
            <a:r>
              <a:rPr lang="en-US" altLang="ko-KR" sz="1200" dirty="0"/>
              <a:t>    gradient = </a:t>
            </a:r>
            <a:r>
              <a:rPr lang="en-US" altLang="ko-KR" sz="1200" dirty="0" err="1"/>
              <a:t>sum_of_squares_gradient</a:t>
            </a:r>
            <a:r>
              <a:rPr lang="en-US" altLang="ko-KR" sz="1200" dirty="0"/>
              <a:t>(v)	# compute the gradient at v</a:t>
            </a:r>
          </a:p>
          <a:p>
            <a:pPr marL="0" indent="0">
              <a:buNone/>
            </a:pPr>
            <a:r>
              <a:rPr lang="en-US" altLang="ko-KR" sz="1200" dirty="0"/>
              <a:t>    </a:t>
            </a:r>
            <a:r>
              <a:rPr lang="en-US" altLang="ko-KR" sz="1200" dirty="0" err="1"/>
              <a:t>next_v</a:t>
            </a:r>
            <a:r>
              <a:rPr lang="en-US" altLang="ko-KR" sz="1200" dirty="0"/>
              <a:t> = step(v, gradient, -0.0001)     	# take a negative gradient step</a:t>
            </a:r>
          </a:p>
          <a:p>
            <a:pPr marL="0" indent="0">
              <a:buNone/>
            </a:pPr>
            <a:r>
              <a:rPr lang="en-US" altLang="ko-KR" sz="1200" dirty="0"/>
              <a:t>    if distance(</a:t>
            </a:r>
            <a:r>
              <a:rPr lang="en-US" altLang="ko-KR" sz="1200" dirty="0" err="1"/>
              <a:t>next_v</a:t>
            </a:r>
            <a:r>
              <a:rPr lang="en-US" altLang="ko-KR" sz="1200" dirty="0"/>
              <a:t>, v) &lt; tolerance:     	# stop if we're converging</a:t>
            </a:r>
          </a:p>
          <a:p>
            <a:pPr marL="0" indent="0">
              <a:buNone/>
            </a:pPr>
            <a:r>
              <a:rPr lang="en-US" altLang="ko-KR" sz="1200" dirty="0"/>
              <a:t>        break</a:t>
            </a:r>
          </a:p>
          <a:p>
            <a:pPr marL="0" indent="0">
              <a:buNone/>
            </a:pPr>
            <a:r>
              <a:rPr lang="en-US" altLang="ko-KR" sz="1200" dirty="0"/>
              <a:t>    v = </a:t>
            </a:r>
            <a:r>
              <a:rPr lang="en-US" altLang="ko-KR" sz="1200" dirty="0" err="1"/>
              <a:t>next_v</a:t>
            </a:r>
            <a:r>
              <a:rPr lang="en-US" altLang="ko-KR" sz="1200" dirty="0"/>
              <a:t>                              		# continue if we're not</a:t>
            </a:r>
          </a:p>
          <a:p>
            <a:pPr marL="0" indent="0">
              <a:buNone/>
            </a:pPr>
            <a:r>
              <a:rPr lang="en-US" altLang="ko-KR" sz="1200" dirty="0"/>
              <a:t>    #print(v)</a:t>
            </a:r>
          </a:p>
          <a:p>
            <a:pPr marL="0" indent="0">
              <a:buNone/>
            </a:pPr>
            <a:endParaRPr lang="en-US" altLang="ko-KR" sz="1200" dirty="0"/>
          </a:p>
          <a:p>
            <a:pPr marL="0" indent="0">
              <a:buNone/>
            </a:pPr>
            <a:r>
              <a:rPr lang="en-US" altLang="ko-KR" sz="1200" dirty="0"/>
              <a:t>print("minimum v", v)</a:t>
            </a:r>
          </a:p>
          <a:p>
            <a:pPr marL="0" indent="0">
              <a:buNone/>
            </a:pPr>
            <a:r>
              <a:rPr lang="en-US" altLang="ko-KR" sz="1200" dirty="0"/>
              <a:t>print("minimum value", </a:t>
            </a:r>
            <a:r>
              <a:rPr lang="en-US" altLang="ko-KR" sz="1200" dirty="0" err="1"/>
              <a:t>sum_of_squares</a:t>
            </a:r>
            <a:r>
              <a:rPr lang="en-US" altLang="ko-KR" sz="1200" dirty="0"/>
              <a:t>(v))</a:t>
            </a:r>
            <a:endParaRPr lang="ko-KR" altLang="en-US" sz="1200" dirty="0"/>
          </a:p>
        </p:txBody>
      </p:sp>
      <p:pic>
        <p:nvPicPr>
          <p:cNvPr id="6" name="오디오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09879922"/>
      </p:ext>
    </p:extLst>
  </p:cSld>
  <p:clrMapOvr>
    <a:masterClrMapping/>
  </p:clrMapOvr>
  <mc:AlternateContent xmlns:mc="http://schemas.openxmlformats.org/markup-compatibility/2006" xmlns:p14="http://schemas.microsoft.com/office/powerpoint/2010/main">
    <mc:Choice Requires="p14">
      <p:transition spd="slow" p14:dur="2000" advTm="16307"/>
    </mc:Choice>
    <mc:Fallback xmlns="">
      <p:transition spd="slow" advTm="1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적절한 이동 거리 정하기</a:t>
            </a:r>
            <a:br>
              <a:rPr lang="en-US" altLang="ko-KR" dirty="0"/>
            </a:br>
            <a:r>
              <a:rPr lang="en-US" altLang="ko-KR" dirty="0">
                <a:solidFill>
                  <a:schemeClr val="accent6">
                    <a:lumMod val="60000"/>
                    <a:lumOff val="40000"/>
                  </a:schemeClr>
                </a:solidFill>
              </a:rPr>
              <a:t>Choosing the Right Step Size</a:t>
            </a:r>
            <a:endParaRPr lang="ko-KR" altLang="en-US" dirty="0">
              <a:solidFill>
                <a:schemeClr val="accent6">
                  <a:lumMod val="60000"/>
                  <a:lumOff val="40000"/>
                </a:schemeClr>
              </a:solidFill>
            </a:endParaRPr>
          </a:p>
        </p:txBody>
      </p:sp>
      <p:sp>
        <p:nvSpPr>
          <p:cNvPr id="3" name="내용 개체 틀 2"/>
          <p:cNvSpPr>
            <a:spLocks noGrp="1"/>
          </p:cNvSpPr>
          <p:nvPr>
            <p:ph idx="1"/>
          </p:nvPr>
        </p:nvSpPr>
        <p:spPr>
          <a:xfrm>
            <a:off x="838200" y="1676400"/>
            <a:ext cx="10871200" cy="4000500"/>
          </a:xfrm>
        </p:spPr>
        <p:txBody>
          <a:bodyPr>
            <a:noAutofit/>
          </a:bodyPr>
          <a:lstStyle/>
          <a:p>
            <a:r>
              <a:rPr lang="ko-KR" altLang="en-US" sz="2400" dirty="0"/>
              <a:t>얼마만큼 이동해야 하는지 </a:t>
            </a:r>
            <a:r>
              <a:rPr lang="en-US" altLang="ko-KR" sz="2400" dirty="0"/>
              <a:t>(</a:t>
            </a:r>
            <a:r>
              <a:rPr lang="en-US" altLang="ko-KR" sz="2400" dirty="0">
                <a:latin typeface="나눔바른고딕" panose="020B0603020101020101" pitchFamily="50" charset="-127"/>
                <a:ea typeface="나눔바른고딕" panose="020B0603020101020101" pitchFamily="50" charset="-127"/>
              </a:rPr>
              <a:t>⇰ </a:t>
            </a:r>
            <a:r>
              <a:rPr lang="ko-KR" altLang="en-US" sz="2400" dirty="0" err="1">
                <a:latin typeface="나눔바른고딕" panose="020B0603020101020101" pitchFamily="50" charset="-127"/>
                <a:ea typeface="나눔바른고딕" panose="020B0603020101020101" pitchFamily="50" charset="-127"/>
              </a:rPr>
              <a:t>학습률</a:t>
            </a:r>
            <a:r>
              <a:rPr lang="en-US" altLang="ko-KR" sz="2400" dirty="0">
                <a:latin typeface="나눔바른고딕" panose="020B0603020101020101" pitchFamily="50" charset="-127"/>
                <a:ea typeface="나눔바른고딕" panose="020B0603020101020101" pitchFamily="50" charset="-127"/>
              </a:rPr>
              <a:t>) </a:t>
            </a:r>
            <a:r>
              <a:rPr lang="ko-KR" altLang="en-US" sz="2400" dirty="0">
                <a:latin typeface="나눔바른고딕" panose="020B0603020101020101" pitchFamily="50" charset="-127"/>
                <a:ea typeface="나눔바른고딕" panose="020B0603020101020101" pitchFamily="50" charset="-127"/>
              </a:rPr>
              <a:t>정하는 일반적인 옵션</a:t>
            </a:r>
            <a:endParaRPr lang="en-US" altLang="ko-KR" sz="2400" dirty="0">
              <a:latin typeface="나눔바른고딕" panose="020B0603020101020101" pitchFamily="50" charset="-127"/>
              <a:ea typeface="나눔바른고딕" panose="020B0603020101020101" pitchFamily="50" charset="-127"/>
            </a:endParaRPr>
          </a:p>
          <a:p>
            <a:pPr marL="266700" indent="0">
              <a:buNone/>
            </a:pPr>
            <a:r>
              <a:rPr lang="en-US" altLang="ko-KR" sz="2400" dirty="0">
                <a:solidFill>
                  <a:schemeClr val="accent6">
                    <a:lumMod val="60000"/>
                    <a:lumOff val="40000"/>
                  </a:schemeClr>
                </a:solidFill>
              </a:rPr>
              <a:t>Popular options</a:t>
            </a:r>
            <a:r>
              <a:rPr lang="ko-KR" altLang="en-US" sz="2400" dirty="0">
                <a:solidFill>
                  <a:schemeClr val="accent6">
                    <a:lumMod val="60000"/>
                    <a:lumOff val="40000"/>
                  </a:schemeClr>
                </a:solidFill>
              </a:rPr>
              <a:t> </a:t>
            </a:r>
            <a:r>
              <a:rPr lang="en-US" altLang="ko-KR" sz="2400" dirty="0">
                <a:solidFill>
                  <a:schemeClr val="accent6">
                    <a:lumMod val="60000"/>
                    <a:lumOff val="40000"/>
                  </a:schemeClr>
                </a:solidFill>
              </a:rPr>
              <a:t>for choosing the right step size (</a:t>
            </a:r>
            <a:r>
              <a:rPr lang="en-US" altLang="ko-KR" sz="2400" dirty="0">
                <a:solidFill>
                  <a:schemeClr val="accent6">
                    <a:lumMod val="60000"/>
                    <a:lumOff val="40000"/>
                  </a:schemeClr>
                </a:solidFill>
                <a:latin typeface="나눔바른고딕" panose="020B0603020101020101" pitchFamily="50" charset="-127"/>
                <a:ea typeface="나눔바른고딕" panose="020B0603020101020101" pitchFamily="50" charset="-127"/>
              </a:rPr>
              <a:t>⇰ </a:t>
            </a:r>
            <a:r>
              <a:rPr lang="en-US" altLang="ko-KR" sz="2400" dirty="0">
                <a:solidFill>
                  <a:schemeClr val="accent6">
                    <a:lumMod val="60000"/>
                    <a:lumOff val="40000"/>
                  </a:schemeClr>
                </a:solidFill>
              </a:rPr>
              <a:t>learning rate) is more of an art than a science.</a:t>
            </a:r>
          </a:p>
          <a:p>
            <a:pPr marL="914400" lvl="1" indent="-457200">
              <a:buFont typeface="+mj-lt"/>
              <a:buAutoNum type="arabicPeriod"/>
            </a:pPr>
            <a:r>
              <a:rPr lang="ko-KR" altLang="en-US" sz="2000" dirty="0"/>
              <a:t>이동 거리를 고정</a:t>
            </a:r>
            <a:endParaRPr lang="en-US" altLang="ko-KR" sz="2000" dirty="0"/>
          </a:p>
          <a:p>
            <a:pPr marL="901700" lvl="1" indent="0">
              <a:buNone/>
            </a:pPr>
            <a:r>
              <a:rPr lang="en-US" altLang="ko-KR" sz="2000" dirty="0">
                <a:solidFill>
                  <a:schemeClr val="accent6">
                    <a:lumMod val="60000"/>
                    <a:lumOff val="40000"/>
                  </a:schemeClr>
                </a:solidFill>
              </a:rPr>
              <a:t>Using a fixed step size</a:t>
            </a:r>
          </a:p>
          <a:p>
            <a:pPr marL="914400" lvl="1" indent="-457200">
              <a:buFont typeface="+mj-lt"/>
              <a:buAutoNum type="arabicPeriod" startAt="2"/>
            </a:pPr>
            <a:r>
              <a:rPr lang="ko-KR" altLang="en-US" sz="2000" dirty="0"/>
              <a:t>시간에 따라 이동 거리를 점차 줄임</a:t>
            </a:r>
            <a:endParaRPr lang="en-US" altLang="ko-KR" sz="2000" dirty="0"/>
          </a:p>
          <a:p>
            <a:pPr marL="901700" lvl="1" indent="0">
              <a:buNone/>
            </a:pPr>
            <a:r>
              <a:rPr lang="en-US" altLang="ko-KR" sz="2000" dirty="0">
                <a:solidFill>
                  <a:schemeClr val="accent6">
                    <a:lumMod val="60000"/>
                    <a:lumOff val="40000"/>
                  </a:schemeClr>
                </a:solidFill>
              </a:rPr>
              <a:t>Gradually shrinking the step size over time</a:t>
            </a:r>
          </a:p>
          <a:p>
            <a:pPr marL="914400" lvl="1" indent="-457200">
              <a:buFont typeface="+mj-lt"/>
              <a:buAutoNum type="arabicPeriod" startAt="3"/>
            </a:pPr>
            <a:r>
              <a:rPr lang="ko-KR" altLang="en-US" sz="2000" dirty="0"/>
              <a:t>이동할 때마다 목적 함수를 최소화하는 이동 거리로 정함 </a:t>
            </a:r>
            <a:r>
              <a:rPr lang="en-US" altLang="ko-KR" sz="2000" dirty="0"/>
              <a:t>(</a:t>
            </a:r>
            <a:r>
              <a:rPr lang="ko-KR" altLang="en-US" sz="2000" dirty="0"/>
              <a:t>가장 이상적이나 계산</a:t>
            </a:r>
            <a:r>
              <a:rPr lang="en-US" altLang="ko-KR" sz="2000" dirty="0"/>
              <a:t> </a:t>
            </a:r>
            <a:r>
              <a:rPr lang="ko-KR" altLang="en-US" sz="2000" dirty="0"/>
              <a:t>비용이 큼</a:t>
            </a:r>
            <a:r>
              <a:rPr lang="en-US" altLang="ko-KR" sz="2000" dirty="0"/>
              <a:t>)</a:t>
            </a:r>
          </a:p>
          <a:p>
            <a:pPr marL="901700" lvl="1" indent="0">
              <a:buNone/>
            </a:pPr>
            <a:r>
              <a:rPr lang="en-US" altLang="ko-KR" sz="2000" dirty="0">
                <a:solidFill>
                  <a:schemeClr val="accent6">
                    <a:lumMod val="60000"/>
                    <a:lumOff val="40000"/>
                  </a:schemeClr>
                </a:solidFill>
              </a:rPr>
              <a:t>At each step, choosing the step size that minimizes the value of the objective function</a:t>
            </a:r>
            <a:endParaRPr lang="ko-KR" altLang="en-US" sz="2000" dirty="0">
              <a:solidFill>
                <a:schemeClr val="accent6">
                  <a:lumMod val="60000"/>
                  <a:lumOff val="40000"/>
                </a:schemeClr>
              </a:solidFill>
            </a:endParaRPr>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11</a:t>
            </a:fld>
            <a:endParaRPr lang="ko-KR" altLang="en-US"/>
          </a:p>
        </p:txBody>
      </p:sp>
      <p:pic>
        <p:nvPicPr>
          <p:cNvPr id="9" name="오디오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527541756"/>
      </p:ext>
    </p:extLst>
  </p:cSld>
  <p:clrMapOvr>
    <a:masterClrMapping/>
  </p:clrMapOvr>
  <mc:AlternateContent xmlns:mc="http://schemas.openxmlformats.org/markup-compatibility/2006" xmlns:p14="http://schemas.microsoft.com/office/powerpoint/2010/main">
    <mc:Choice Requires="p14">
      <p:transition spd="slow" p14:dur="2000" advTm="48530"/>
    </mc:Choice>
    <mc:Fallback xmlns="">
      <p:transition spd="slow" advTm="48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경사 하강법으로 모델 학습</a:t>
            </a:r>
            <a:br>
              <a:rPr lang="en-US" altLang="ko-KR" dirty="0"/>
            </a:br>
            <a:r>
              <a:rPr lang="en-US" altLang="ko-KR" dirty="0">
                <a:solidFill>
                  <a:schemeClr val="accent6">
                    <a:lumMod val="60000"/>
                    <a:lumOff val="40000"/>
                  </a:schemeClr>
                </a:solidFill>
              </a:rPr>
              <a:t>Using gradient descent to fit models</a:t>
            </a:r>
            <a:endParaRPr lang="ko-KR" altLang="en-US" dirty="0">
              <a:solidFill>
                <a:schemeClr val="accent6">
                  <a:lumMod val="60000"/>
                  <a:lumOff val="40000"/>
                </a:schemeClr>
              </a:solidFill>
            </a:endParaRPr>
          </a:p>
        </p:txBody>
      </p:sp>
      <p:sp>
        <p:nvSpPr>
          <p:cNvPr id="3" name="내용 개체 틀 2"/>
          <p:cNvSpPr>
            <a:spLocks noGrp="1"/>
          </p:cNvSpPr>
          <p:nvPr>
            <p:ph idx="1"/>
          </p:nvPr>
        </p:nvSpPr>
        <p:spPr>
          <a:xfrm>
            <a:off x="838200" y="1290184"/>
            <a:ext cx="10515600" cy="1763401"/>
          </a:xfrm>
        </p:spPr>
        <p:txBody>
          <a:bodyPr>
            <a:noAutofit/>
          </a:bodyPr>
          <a:lstStyle/>
          <a:p>
            <a:r>
              <a:rPr lang="ko-KR" altLang="en-US" sz="1600" dirty="0" err="1"/>
              <a:t>데이터셋과</a:t>
            </a:r>
            <a:r>
              <a:rPr lang="ko-KR" altLang="en-US" sz="1600" dirty="0"/>
              <a:t> </a:t>
            </a:r>
            <a:r>
              <a:rPr lang="ko-KR" altLang="en-US" sz="1600" dirty="0" err="1"/>
              <a:t>미분가능한</a:t>
            </a:r>
            <a:r>
              <a:rPr lang="ko-KR" altLang="en-US" sz="1600" dirty="0"/>
              <a:t> 하나 이상의 </a:t>
            </a:r>
            <a:r>
              <a:rPr lang="ko-KR" altLang="en-US" sz="1600" dirty="0" err="1"/>
              <a:t>파라미터로</a:t>
            </a:r>
            <a:r>
              <a:rPr lang="ko-KR" altLang="en-US" sz="1600" dirty="0"/>
              <a:t> 구성된 모델이 주어질 때</a:t>
            </a:r>
            <a:r>
              <a:rPr lang="en-US" altLang="ko-KR" sz="1600" dirty="0"/>
              <a:t>, </a:t>
            </a:r>
            <a:r>
              <a:rPr lang="ko-KR" altLang="en-US" sz="1600" dirty="0"/>
              <a:t>손실 함수</a:t>
            </a:r>
            <a:r>
              <a:rPr lang="en-US" altLang="ko-KR" sz="1600" dirty="0"/>
              <a:t>(loss function)</a:t>
            </a:r>
            <a:r>
              <a:rPr lang="ko-KR" altLang="en-US" sz="1600" dirty="0"/>
              <a:t>는 모델의 </a:t>
            </a:r>
            <a:r>
              <a:rPr lang="ko-KR" altLang="en-US" sz="1600" dirty="0" err="1"/>
              <a:t>파라미터가</a:t>
            </a:r>
            <a:r>
              <a:rPr lang="ko-KR" altLang="en-US" sz="1600" dirty="0"/>
              <a:t> 얼마나 좋고 나쁜지 알려주며</a:t>
            </a:r>
            <a:r>
              <a:rPr lang="en-US" altLang="ko-KR" sz="1600" dirty="0"/>
              <a:t>, </a:t>
            </a:r>
            <a:r>
              <a:rPr lang="ko-KR" altLang="en-US" sz="1600" dirty="0"/>
              <a:t>경사 </a:t>
            </a:r>
            <a:r>
              <a:rPr lang="ko-KR" altLang="en-US" sz="1600" dirty="0" err="1"/>
              <a:t>하강법으로</a:t>
            </a:r>
            <a:r>
              <a:rPr lang="ko-KR" altLang="en-US" sz="1600" dirty="0"/>
              <a:t> 손실을 최소화하는 모델의 </a:t>
            </a:r>
            <a:r>
              <a:rPr lang="ko-KR" altLang="en-US" sz="1600" dirty="0" err="1"/>
              <a:t>파라미터를</a:t>
            </a:r>
            <a:r>
              <a:rPr lang="ko-KR" altLang="en-US" sz="1600" dirty="0"/>
              <a:t> 구할 수 있습니다</a:t>
            </a:r>
            <a:endParaRPr lang="en-US" altLang="ko-KR" sz="1600" dirty="0"/>
          </a:p>
          <a:p>
            <a:pPr marL="266700" indent="0">
              <a:buNone/>
            </a:pPr>
            <a:r>
              <a:rPr lang="en-US" altLang="ko-KR" sz="1600" dirty="0">
                <a:solidFill>
                  <a:schemeClr val="accent6">
                    <a:lumMod val="60000"/>
                    <a:lumOff val="40000"/>
                  </a:schemeClr>
                </a:solidFill>
              </a:rPr>
              <a:t>Given a model consisting of a dataset and one or more differentiable parameters, the loss function informs how good and bad the model's parameters are, and you can get the model's parameters to minimize the loss by gradient descent.</a:t>
            </a:r>
          </a:p>
          <a:p>
            <a:r>
              <a:rPr lang="ko-KR" altLang="en-US" sz="1600" dirty="0"/>
              <a:t>한 개의 데이터 포인트에서 오차의 </a:t>
            </a:r>
            <a:r>
              <a:rPr lang="ko-KR" altLang="en-US" sz="1600" dirty="0" err="1"/>
              <a:t>그래디언트를</a:t>
            </a:r>
            <a:r>
              <a:rPr lang="ko-KR" altLang="en-US" sz="1600" dirty="0"/>
              <a:t> 계산해 주는 함수는 아래와 같습니다</a:t>
            </a:r>
            <a:endParaRPr lang="en-US" altLang="ko-KR" sz="1600" dirty="0"/>
          </a:p>
          <a:p>
            <a:pPr marL="261938" indent="0">
              <a:buNone/>
            </a:pPr>
            <a:r>
              <a:rPr lang="en-US" altLang="ko-KR" sz="1600" dirty="0">
                <a:solidFill>
                  <a:schemeClr val="accent6">
                    <a:lumMod val="60000"/>
                    <a:lumOff val="40000"/>
                  </a:schemeClr>
                </a:solidFill>
              </a:rPr>
              <a:t>The function that calculates the gradient of the error at one data point is shown below.</a:t>
            </a:r>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12</a:t>
            </a:fld>
            <a:endParaRPr lang="ko-KR" altLang="en-US"/>
          </a:p>
        </p:txBody>
      </p:sp>
      <p:sp>
        <p:nvSpPr>
          <p:cNvPr id="7" name="내용 개체 틀 2"/>
          <p:cNvSpPr txBox="1">
            <a:spLocks/>
          </p:cNvSpPr>
          <p:nvPr/>
        </p:nvSpPr>
        <p:spPr>
          <a:xfrm>
            <a:off x="838200" y="3053585"/>
            <a:ext cx="10515600" cy="3755572"/>
          </a:xfrm>
          <a:prstGeom prst="rect">
            <a:avLst/>
          </a:prstGeom>
          <a:ln>
            <a:solidFill>
              <a:srgbClr val="00B050"/>
            </a:solidFill>
          </a:ln>
        </p:spPr>
        <p:txBody>
          <a:bodyPr vert="horz" lIns="91440" tIns="45720" rIns="91440" bIns="45720" rtlCol="0">
            <a:noAutofit/>
          </a:bodyPr>
          <a:lstStyle>
            <a:lvl1pPr marL="271463" indent="-271463" algn="l" defTabSz="914400" rtl="0" eaLnBrk="1" latinLnBrk="1" hangingPunct="1">
              <a:lnSpc>
                <a:spcPct val="100000"/>
              </a:lnSpc>
              <a:spcBef>
                <a:spcPts val="0"/>
              </a:spcBef>
              <a:buClr>
                <a:srgbClr val="C00000"/>
              </a:buClr>
              <a:buFont typeface="Arial" panose="020B0604020202020204" pitchFamily="34" charset="0"/>
              <a:buChar char="•"/>
              <a:defRPr sz="2800" kern="1200">
                <a:solidFill>
                  <a:schemeClr val="tx1"/>
                </a:solidFill>
                <a:latin typeface="a펜고딕L" panose="02020600000000000000" pitchFamily="18" charset="-127"/>
                <a:ea typeface="a펜고딕L" panose="02020600000000000000" pitchFamily="18" charset="-127"/>
                <a:cs typeface="+mn-cs"/>
              </a:defRPr>
            </a:lvl1pPr>
            <a:lvl2pPr marL="685800" indent="-228600" algn="l" defTabSz="914400" rtl="0" eaLnBrk="1" latinLnBrk="1" hangingPunct="1">
              <a:lnSpc>
                <a:spcPct val="100000"/>
              </a:lnSpc>
              <a:spcBef>
                <a:spcPts val="0"/>
              </a:spcBef>
              <a:buClr>
                <a:srgbClr val="00B050"/>
              </a:buClr>
              <a:buFont typeface="Arial" panose="020B0604020202020204" pitchFamily="34" charset="0"/>
              <a:buChar char="•"/>
              <a:defRPr sz="2400" kern="1200">
                <a:solidFill>
                  <a:schemeClr val="tx1"/>
                </a:solidFill>
                <a:latin typeface="a펜고딕L" panose="02020600000000000000" pitchFamily="18" charset="-127"/>
                <a:ea typeface="a펜고딕L" panose="02020600000000000000" pitchFamily="18" charset="-127"/>
                <a:cs typeface="+mn-cs"/>
              </a:defRPr>
            </a:lvl2pPr>
            <a:lvl3pPr marL="1143000" indent="-228600" algn="l" defTabSz="914400" rtl="0" eaLnBrk="1" latinLnBrk="1" hangingPunct="1">
              <a:lnSpc>
                <a:spcPct val="100000"/>
              </a:lnSpc>
              <a:spcBef>
                <a:spcPts val="0"/>
              </a:spcBef>
              <a:buClr>
                <a:srgbClr val="00B0F0"/>
              </a:buClr>
              <a:buFont typeface="Arial" panose="020B0604020202020204" pitchFamily="34" charset="0"/>
              <a:buChar char="•"/>
              <a:defRPr sz="2000" kern="1200">
                <a:solidFill>
                  <a:schemeClr val="tx1"/>
                </a:solidFill>
                <a:latin typeface="a펜고딕L" panose="02020600000000000000" pitchFamily="18" charset="-127"/>
                <a:ea typeface="a펜고딕L" panose="02020600000000000000" pitchFamily="18" charset="-127"/>
                <a:cs typeface="+mn-cs"/>
              </a:defRPr>
            </a:lvl3pPr>
            <a:lvl4pPr marL="1600200" indent="-228600" algn="l" defTabSz="914400" rtl="0" eaLnBrk="1" latinLnBrk="1" hangingPunct="1">
              <a:lnSpc>
                <a:spcPct val="100000"/>
              </a:lnSpc>
              <a:spcBef>
                <a:spcPts val="0"/>
              </a:spcBef>
              <a:buClr>
                <a:srgbClr val="7030A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4pPr>
            <a:lvl5pPr marL="2057400" indent="-228600" algn="l" defTabSz="914400" rtl="0" eaLnBrk="1" latinLnBrk="1" hangingPunct="1">
              <a:lnSpc>
                <a:spcPct val="100000"/>
              </a:lnSpc>
              <a:spcBef>
                <a:spcPts val="0"/>
              </a:spcBef>
              <a:buClr>
                <a:srgbClr val="FFFF0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200" dirty="0"/>
              <a:t># Using gradient descent to fit models</a:t>
            </a:r>
          </a:p>
          <a:p>
            <a:pPr marL="0" indent="0">
              <a:buNone/>
            </a:pPr>
            <a:endParaRPr lang="en-US" altLang="ko-KR" sz="1200" dirty="0"/>
          </a:p>
          <a:p>
            <a:pPr marL="0" indent="0">
              <a:buNone/>
            </a:pPr>
            <a:r>
              <a:rPr lang="en-US" altLang="ko-KR" sz="1200" dirty="0" err="1"/>
              <a:t>def</a:t>
            </a:r>
            <a:r>
              <a:rPr lang="en-US" altLang="ko-KR" sz="1200" dirty="0"/>
              <a:t> </a:t>
            </a:r>
            <a:r>
              <a:rPr lang="en-US" altLang="ko-KR" sz="1200" dirty="0" err="1"/>
              <a:t>gradient_step</a:t>
            </a:r>
            <a:r>
              <a:rPr lang="en-US" altLang="ko-KR" sz="1200" dirty="0"/>
              <a:t>(v, gradient, </a:t>
            </a:r>
            <a:r>
              <a:rPr lang="en-US" altLang="ko-KR" sz="1200" dirty="0" err="1"/>
              <a:t>step_size</a:t>
            </a:r>
            <a:r>
              <a:rPr lang="en-US" altLang="ko-KR" sz="1200" dirty="0"/>
              <a:t>):</a:t>
            </a:r>
          </a:p>
          <a:p>
            <a:pPr marL="0" indent="0">
              <a:buNone/>
            </a:pPr>
            <a:r>
              <a:rPr lang="en-US" altLang="ko-KR" sz="1200" dirty="0"/>
              <a:t>    """Moves `</a:t>
            </a:r>
            <a:r>
              <a:rPr lang="en-US" altLang="ko-KR" sz="1200" dirty="0" err="1"/>
              <a:t>step_size</a:t>
            </a:r>
            <a:r>
              <a:rPr lang="en-US" altLang="ko-KR" sz="1200" dirty="0"/>
              <a:t>` in the `gradient` direction from `v`"""</a:t>
            </a:r>
          </a:p>
          <a:p>
            <a:pPr marL="0" indent="0">
              <a:buNone/>
            </a:pPr>
            <a:r>
              <a:rPr lang="en-US" altLang="ko-KR" sz="1200" dirty="0"/>
              <a:t>    assert </a:t>
            </a:r>
            <a:r>
              <a:rPr lang="en-US" altLang="ko-KR" sz="1200" dirty="0" err="1"/>
              <a:t>len</a:t>
            </a:r>
            <a:r>
              <a:rPr lang="en-US" altLang="ko-KR" sz="1200" dirty="0"/>
              <a:t>(v) == </a:t>
            </a:r>
            <a:r>
              <a:rPr lang="en-US" altLang="ko-KR" sz="1200" dirty="0" err="1"/>
              <a:t>len</a:t>
            </a:r>
            <a:r>
              <a:rPr lang="en-US" altLang="ko-KR" sz="1200" dirty="0"/>
              <a:t>(gradient)</a:t>
            </a:r>
          </a:p>
          <a:p>
            <a:pPr marL="0" indent="0">
              <a:buNone/>
            </a:pPr>
            <a:r>
              <a:rPr lang="en-US" altLang="ko-KR" sz="1200" dirty="0"/>
              <a:t>    step = </a:t>
            </a:r>
            <a:r>
              <a:rPr lang="en-US" altLang="ko-KR" sz="1200" dirty="0" err="1"/>
              <a:t>scalar_multiply</a:t>
            </a:r>
            <a:r>
              <a:rPr lang="en-US" altLang="ko-KR" sz="1200" dirty="0"/>
              <a:t>(</a:t>
            </a:r>
            <a:r>
              <a:rPr lang="en-US" altLang="ko-KR" sz="1200" dirty="0" err="1"/>
              <a:t>step_size</a:t>
            </a:r>
            <a:r>
              <a:rPr lang="en-US" altLang="ko-KR" sz="1200" dirty="0"/>
              <a:t>, gradient)</a:t>
            </a:r>
          </a:p>
          <a:p>
            <a:pPr marL="0" indent="0">
              <a:buNone/>
            </a:pPr>
            <a:r>
              <a:rPr lang="en-US" altLang="ko-KR" sz="1200" dirty="0"/>
              <a:t>    return </a:t>
            </a:r>
            <a:r>
              <a:rPr lang="en-US" altLang="ko-KR" sz="1200" dirty="0" err="1">
                <a:solidFill>
                  <a:srgbClr val="FF0000"/>
                </a:solidFill>
              </a:rPr>
              <a:t>vector_add</a:t>
            </a:r>
            <a:r>
              <a:rPr lang="en-US" altLang="ko-KR" sz="1200" dirty="0">
                <a:solidFill>
                  <a:srgbClr val="FF0000"/>
                </a:solidFill>
              </a:rPr>
              <a:t>(v, step)</a:t>
            </a:r>
          </a:p>
          <a:p>
            <a:pPr marL="0" indent="0">
              <a:buNone/>
            </a:pPr>
            <a:endParaRPr lang="en-US" altLang="ko-KR" sz="1200" dirty="0"/>
          </a:p>
          <a:p>
            <a:pPr marL="0" indent="0">
              <a:buNone/>
            </a:pPr>
            <a:r>
              <a:rPr lang="en-US" altLang="ko-KR" sz="1200" dirty="0"/>
              <a:t># x ranges from -50 to 49, y is always 20 * x + 5</a:t>
            </a:r>
          </a:p>
          <a:p>
            <a:pPr marL="0" indent="0">
              <a:buNone/>
            </a:pPr>
            <a:r>
              <a:rPr lang="en-US" altLang="ko-KR" sz="1200" dirty="0"/>
              <a:t>inputs = [(x, 20 * x + 5) for x in range(-50, 50)]</a:t>
            </a:r>
          </a:p>
          <a:p>
            <a:pPr marL="0" indent="0">
              <a:buNone/>
            </a:pPr>
            <a:r>
              <a:rPr lang="en-US" altLang="ko-KR" sz="1200" dirty="0"/>
              <a:t>print(inputs)</a:t>
            </a:r>
          </a:p>
          <a:p>
            <a:pPr marL="0" indent="0">
              <a:buNone/>
            </a:pPr>
            <a:endParaRPr lang="en-US" altLang="ko-KR" sz="1200" dirty="0"/>
          </a:p>
          <a:p>
            <a:pPr marL="0" indent="0">
              <a:buNone/>
            </a:pPr>
            <a:r>
              <a:rPr lang="en-US" altLang="ko-KR" sz="1200" dirty="0"/>
              <a:t>#</a:t>
            </a:r>
            <a:r>
              <a:rPr lang="en-US" altLang="ko-KR" sz="1200" dirty="0" err="1"/>
              <a:t>def</a:t>
            </a:r>
            <a:r>
              <a:rPr lang="en-US" altLang="ko-KR" sz="1200" dirty="0"/>
              <a:t> </a:t>
            </a:r>
            <a:r>
              <a:rPr lang="en-US" altLang="ko-KR" sz="1200" dirty="0" err="1"/>
              <a:t>linear_gradient</a:t>
            </a:r>
            <a:r>
              <a:rPr lang="en-US" altLang="ko-KR" sz="1200" dirty="0"/>
              <a:t>(x: float, y: float, theta: Vector) -&gt; Vector:</a:t>
            </a:r>
          </a:p>
          <a:p>
            <a:pPr marL="0" indent="0">
              <a:buNone/>
            </a:pPr>
            <a:r>
              <a:rPr lang="en-US" altLang="ko-KR" sz="1200" dirty="0" err="1"/>
              <a:t>def</a:t>
            </a:r>
            <a:r>
              <a:rPr lang="en-US" altLang="ko-KR" sz="1200" dirty="0"/>
              <a:t> </a:t>
            </a:r>
            <a:r>
              <a:rPr lang="en-US" altLang="ko-KR" sz="1200" dirty="0" err="1"/>
              <a:t>linear_gradient</a:t>
            </a:r>
            <a:r>
              <a:rPr lang="en-US" altLang="ko-KR" sz="1200" dirty="0"/>
              <a:t>(x, y, theta):</a:t>
            </a:r>
          </a:p>
          <a:p>
            <a:pPr marL="0" indent="0">
              <a:buNone/>
            </a:pPr>
            <a:r>
              <a:rPr lang="en-US" altLang="ko-KR" sz="1200" dirty="0"/>
              <a:t>    slope, intercept = theta</a:t>
            </a:r>
          </a:p>
          <a:p>
            <a:pPr marL="0" indent="0">
              <a:buNone/>
            </a:pPr>
            <a:r>
              <a:rPr lang="en-US" altLang="ko-KR" sz="1200" dirty="0"/>
              <a:t>    predicted = slope * x + intercept</a:t>
            </a:r>
          </a:p>
          <a:p>
            <a:pPr marL="0" indent="0">
              <a:buNone/>
            </a:pPr>
            <a:r>
              <a:rPr lang="en-US" altLang="ko-KR" sz="1200" dirty="0"/>
              <a:t>    error = (predicted - y)</a:t>
            </a:r>
          </a:p>
          <a:p>
            <a:pPr marL="0" indent="0">
              <a:buNone/>
            </a:pPr>
            <a:r>
              <a:rPr lang="en-US" altLang="ko-KR" sz="1200" dirty="0"/>
              <a:t>    </a:t>
            </a:r>
            <a:r>
              <a:rPr lang="en-US" altLang="ko-KR" sz="1200" dirty="0" err="1"/>
              <a:t>squared_error</a:t>
            </a:r>
            <a:r>
              <a:rPr lang="en-US" altLang="ko-KR" sz="1200" dirty="0"/>
              <a:t> = error ** 2</a:t>
            </a:r>
          </a:p>
          <a:p>
            <a:pPr marL="0" indent="0">
              <a:buNone/>
            </a:pPr>
            <a:r>
              <a:rPr lang="en-US" altLang="ko-KR" sz="1200" dirty="0"/>
              <a:t>    grad = [2 * error * x, 2 * error]</a:t>
            </a:r>
          </a:p>
          <a:p>
            <a:pPr marL="0" indent="0">
              <a:buNone/>
            </a:pPr>
            <a:r>
              <a:rPr lang="en-US" altLang="ko-KR" sz="1200" dirty="0"/>
              <a:t>    return grad</a:t>
            </a:r>
          </a:p>
        </p:txBody>
      </p:sp>
      <p:pic>
        <p:nvPicPr>
          <p:cNvPr id="8" name="Picture 2" descr="https://t1.daumcdn.net/cfile/tistory/99B18A495B455CF41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52648" y="3725216"/>
            <a:ext cx="3272617" cy="2814158"/>
          </a:xfrm>
          <a:prstGeom prst="rect">
            <a:avLst/>
          </a:prstGeom>
          <a:noFill/>
          <a:extLst>
            <a:ext uri="{909E8E84-426E-40DD-AFC4-6F175D3DCCD1}">
              <a14:hiddenFill xmlns:a14="http://schemas.microsoft.com/office/drawing/2010/main">
                <a:solidFill>
                  <a:srgbClr val="FFFFFF"/>
                </a:solidFill>
              </a14:hiddenFill>
            </a:ext>
          </a:extLst>
        </p:spPr>
      </p:pic>
      <p:pic>
        <p:nvPicPr>
          <p:cNvPr id="13" name="오디오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062258760"/>
      </p:ext>
    </p:extLst>
  </p:cSld>
  <p:clrMapOvr>
    <a:masterClrMapping/>
  </p:clrMapOvr>
  <mc:AlternateContent xmlns:mc="http://schemas.openxmlformats.org/markup-compatibility/2006" xmlns:p14="http://schemas.microsoft.com/office/powerpoint/2010/main">
    <mc:Choice Requires="p14">
      <p:transition spd="slow" p14:dur="2000" advTm="62284"/>
    </mc:Choice>
    <mc:Fallback xmlns="">
      <p:transition spd="slow" advTm="62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3"/>
                </p:tgtEl>
              </p:cMediaNode>
            </p:audio>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199373"/>
            <a:ext cx="11353800" cy="1090811"/>
          </a:xfrm>
        </p:spPr>
        <p:txBody>
          <a:bodyPr>
            <a:normAutofit fontScale="90000"/>
          </a:bodyPr>
          <a:lstStyle/>
          <a:p>
            <a:r>
              <a:rPr lang="ko-KR" altLang="en-US" dirty="0"/>
              <a:t>경사 하강법으로 모델 학습 예</a:t>
            </a:r>
            <a:br>
              <a:rPr lang="en-US" altLang="ko-KR" dirty="0"/>
            </a:br>
            <a:r>
              <a:rPr lang="en-US" altLang="ko-KR" dirty="0">
                <a:solidFill>
                  <a:schemeClr val="accent6">
                    <a:lumMod val="60000"/>
                    <a:lumOff val="40000"/>
                  </a:schemeClr>
                </a:solidFill>
              </a:rPr>
              <a:t>Using gradient descent to fit models Example</a:t>
            </a:r>
            <a:endParaRPr lang="ko-KR" altLang="en-US" dirty="0">
              <a:solidFill>
                <a:schemeClr val="accent6">
                  <a:lumMod val="60000"/>
                  <a:lumOff val="40000"/>
                </a:schemeClr>
              </a:solidFill>
            </a:endParaRPr>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13</a:t>
            </a:fld>
            <a:endParaRPr lang="ko-KR" altLang="en-US"/>
          </a:p>
        </p:txBody>
      </p:sp>
      <p:sp>
        <p:nvSpPr>
          <p:cNvPr id="9" name="내용 개체 틀 2"/>
          <p:cNvSpPr txBox="1">
            <a:spLocks/>
          </p:cNvSpPr>
          <p:nvPr/>
        </p:nvSpPr>
        <p:spPr>
          <a:xfrm>
            <a:off x="838199" y="1409699"/>
            <a:ext cx="10905309" cy="2335933"/>
          </a:xfrm>
          <a:prstGeom prst="rect">
            <a:avLst/>
          </a:prstGeom>
        </p:spPr>
        <p:txBody>
          <a:bodyPr vert="horz" lIns="91440" tIns="45720" rIns="91440" bIns="45720" rtlCol="0">
            <a:noAutofit/>
          </a:bodyPr>
          <a:lstStyle>
            <a:lvl1pPr marL="271463" indent="-271463" algn="l" defTabSz="914400" rtl="0" eaLnBrk="1" latinLnBrk="1" hangingPunct="1">
              <a:lnSpc>
                <a:spcPct val="100000"/>
              </a:lnSpc>
              <a:spcBef>
                <a:spcPts val="0"/>
              </a:spcBef>
              <a:buClr>
                <a:srgbClr val="C00000"/>
              </a:buClr>
              <a:buFont typeface="Arial" panose="020B0604020202020204" pitchFamily="34" charset="0"/>
              <a:buChar char="•"/>
              <a:defRPr sz="2800" kern="1200">
                <a:solidFill>
                  <a:schemeClr val="tx1"/>
                </a:solidFill>
                <a:latin typeface="a펜고딕L" panose="02020600000000000000" pitchFamily="18" charset="-127"/>
                <a:ea typeface="a펜고딕L" panose="02020600000000000000" pitchFamily="18" charset="-127"/>
                <a:cs typeface="+mn-cs"/>
              </a:defRPr>
            </a:lvl1pPr>
            <a:lvl2pPr marL="685800" indent="-228600" algn="l" defTabSz="914400" rtl="0" eaLnBrk="1" latinLnBrk="1" hangingPunct="1">
              <a:lnSpc>
                <a:spcPct val="100000"/>
              </a:lnSpc>
              <a:spcBef>
                <a:spcPts val="0"/>
              </a:spcBef>
              <a:buClr>
                <a:srgbClr val="00B050"/>
              </a:buClr>
              <a:buFont typeface="Arial" panose="020B0604020202020204" pitchFamily="34" charset="0"/>
              <a:buChar char="•"/>
              <a:defRPr sz="2400" kern="1200">
                <a:solidFill>
                  <a:schemeClr val="tx1"/>
                </a:solidFill>
                <a:latin typeface="a펜고딕L" panose="02020600000000000000" pitchFamily="18" charset="-127"/>
                <a:ea typeface="a펜고딕L" panose="02020600000000000000" pitchFamily="18" charset="-127"/>
                <a:cs typeface="+mn-cs"/>
              </a:defRPr>
            </a:lvl2pPr>
            <a:lvl3pPr marL="1143000" indent="-228600" algn="l" defTabSz="914400" rtl="0" eaLnBrk="1" latinLnBrk="1" hangingPunct="1">
              <a:lnSpc>
                <a:spcPct val="100000"/>
              </a:lnSpc>
              <a:spcBef>
                <a:spcPts val="0"/>
              </a:spcBef>
              <a:buClr>
                <a:srgbClr val="00B0F0"/>
              </a:buClr>
              <a:buFont typeface="Arial" panose="020B0604020202020204" pitchFamily="34" charset="0"/>
              <a:buChar char="•"/>
              <a:defRPr sz="2000" kern="1200">
                <a:solidFill>
                  <a:schemeClr val="tx1"/>
                </a:solidFill>
                <a:latin typeface="a펜고딕L" panose="02020600000000000000" pitchFamily="18" charset="-127"/>
                <a:ea typeface="a펜고딕L" panose="02020600000000000000" pitchFamily="18" charset="-127"/>
                <a:cs typeface="+mn-cs"/>
              </a:defRPr>
            </a:lvl3pPr>
            <a:lvl4pPr marL="1600200" indent="-228600" algn="l" defTabSz="914400" rtl="0" eaLnBrk="1" latinLnBrk="1" hangingPunct="1">
              <a:lnSpc>
                <a:spcPct val="100000"/>
              </a:lnSpc>
              <a:spcBef>
                <a:spcPts val="0"/>
              </a:spcBef>
              <a:buClr>
                <a:srgbClr val="7030A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4pPr>
            <a:lvl5pPr marL="2057400" indent="-228600" algn="l" defTabSz="914400" rtl="0" eaLnBrk="1" latinLnBrk="1" hangingPunct="1">
              <a:lnSpc>
                <a:spcPct val="100000"/>
              </a:lnSpc>
              <a:spcBef>
                <a:spcPts val="0"/>
              </a:spcBef>
              <a:buClr>
                <a:srgbClr val="FFFF0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ko-KR" altLang="en-US" sz="1200" dirty="0"/>
              <a:t>평균제곱오차의 </a:t>
            </a:r>
            <a:r>
              <a:rPr lang="ko-KR" altLang="en-US" sz="1200" dirty="0" err="1"/>
              <a:t>그래디언트를</a:t>
            </a:r>
            <a:r>
              <a:rPr lang="ko-KR" altLang="en-US" sz="1200" dirty="0"/>
              <a:t> 모든 데이터 포인트에서 구해서 평균을 낸 다음 다음과 같이 경사 </a:t>
            </a:r>
            <a:r>
              <a:rPr lang="ko-KR" altLang="en-US" sz="1200" dirty="0" err="1"/>
              <a:t>하강법을</a:t>
            </a:r>
            <a:r>
              <a:rPr lang="ko-KR" altLang="en-US" sz="1200" dirty="0"/>
              <a:t> 적용합니다 </a:t>
            </a:r>
            <a:r>
              <a:rPr lang="en-US" altLang="ko-KR" sz="1200" dirty="0"/>
              <a:t>⇰ SGD (stochastic gradient descent)</a:t>
            </a:r>
          </a:p>
          <a:p>
            <a:pPr marL="274638" indent="0">
              <a:spcBef>
                <a:spcPts val="200"/>
              </a:spcBef>
              <a:buNone/>
            </a:pPr>
            <a:r>
              <a:rPr lang="en-US" altLang="ko-KR" sz="1200" dirty="0">
                <a:solidFill>
                  <a:schemeClr val="accent6">
                    <a:lumMod val="60000"/>
                    <a:lumOff val="40000"/>
                  </a:schemeClr>
                </a:solidFill>
              </a:rPr>
              <a:t>Since the gradient of the mean squared error is the average of the gradient calculated at each data point, we apply the gradient descent method as follows:</a:t>
            </a:r>
          </a:p>
          <a:p>
            <a:pPr marL="274638" indent="0">
              <a:spcBef>
                <a:spcPts val="200"/>
              </a:spcBef>
              <a:buFont typeface="+mj-lt"/>
              <a:buAutoNum type="arabicPeriod"/>
            </a:pPr>
            <a:r>
              <a:rPr lang="ko-KR" altLang="en-US" sz="1200" dirty="0"/>
              <a:t>임의의 </a:t>
            </a:r>
            <a:r>
              <a:rPr lang="en-US" altLang="ko-KR" sz="1200" dirty="0"/>
              <a:t>theta</a:t>
            </a:r>
            <a:r>
              <a:rPr lang="ko-KR" altLang="en-US" sz="1200" dirty="0"/>
              <a:t>로 시작 </a:t>
            </a:r>
            <a:r>
              <a:rPr lang="en-US" altLang="ko-KR" sz="1200" dirty="0">
                <a:solidFill>
                  <a:schemeClr val="accent6">
                    <a:lumMod val="60000"/>
                    <a:lumOff val="40000"/>
                  </a:schemeClr>
                </a:solidFill>
              </a:rPr>
              <a:t>Start with a random theta</a:t>
            </a:r>
          </a:p>
          <a:p>
            <a:pPr marL="274638" indent="0">
              <a:spcBef>
                <a:spcPts val="200"/>
              </a:spcBef>
              <a:buFont typeface="+mj-lt"/>
              <a:buAutoNum type="arabicPeriod"/>
            </a:pPr>
            <a:r>
              <a:rPr lang="ko-KR" altLang="en-US" sz="1200" dirty="0"/>
              <a:t>모든 </a:t>
            </a:r>
            <a:r>
              <a:rPr lang="ko-KR" altLang="en-US" sz="1200" dirty="0" err="1"/>
              <a:t>그래디언트의</a:t>
            </a:r>
            <a:r>
              <a:rPr lang="ko-KR" altLang="en-US" sz="1200" dirty="0"/>
              <a:t> 평균을 계산 </a:t>
            </a:r>
            <a:r>
              <a:rPr lang="en-US" altLang="ko-KR" sz="1200" dirty="0">
                <a:solidFill>
                  <a:schemeClr val="accent6">
                    <a:lumMod val="60000"/>
                    <a:lumOff val="40000"/>
                  </a:schemeClr>
                </a:solidFill>
              </a:rPr>
              <a:t>Calculate the average of all gradient</a:t>
            </a:r>
            <a:r>
              <a:rPr lang="en-US" altLang="ko-KR" sz="1200" dirty="0">
                <a:solidFill>
                  <a:schemeClr val="bg1">
                    <a:lumMod val="50000"/>
                  </a:schemeClr>
                </a:solidFill>
              </a:rPr>
              <a:t>s</a:t>
            </a:r>
          </a:p>
          <a:p>
            <a:pPr marL="274638" indent="0">
              <a:spcBef>
                <a:spcPts val="200"/>
              </a:spcBef>
              <a:buFont typeface="+mj-lt"/>
              <a:buAutoNum type="arabicPeriod"/>
            </a:pPr>
            <a:r>
              <a:rPr lang="en-US" altLang="ko-KR" sz="1200" dirty="0"/>
              <a:t>theta</a:t>
            </a:r>
            <a:r>
              <a:rPr lang="ko-KR" altLang="en-US" sz="1200" dirty="0"/>
              <a:t>를 </a:t>
            </a:r>
            <a:r>
              <a:rPr lang="en-US" altLang="ko-KR" sz="1200" dirty="0"/>
              <a:t>2</a:t>
            </a:r>
            <a:r>
              <a:rPr lang="ko-KR" altLang="en-US" sz="1200" dirty="0"/>
              <a:t>번에서 계산된 값으로 변경 </a:t>
            </a:r>
            <a:r>
              <a:rPr lang="en-US" altLang="ko-KR" sz="1200" dirty="0">
                <a:solidFill>
                  <a:schemeClr val="accent6">
                    <a:lumMod val="60000"/>
                    <a:lumOff val="40000"/>
                  </a:schemeClr>
                </a:solidFill>
              </a:rPr>
              <a:t>Change theta to the value calculated in step 2.</a:t>
            </a:r>
          </a:p>
          <a:p>
            <a:pPr marL="274638" indent="0">
              <a:spcBef>
                <a:spcPts val="200"/>
              </a:spcBef>
              <a:buFont typeface="+mj-lt"/>
              <a:buAutoNum type="arabicPeriod"/>
            </a:pPr>
            <a:r>
              <a:rPr lang="ko-KR" altLang="en-US" sz="1200" dirty="0"/>
              <a:t>반복 </a:t>
            </a:r>
            <a:r>
              <a:rPr lang="en-US" altLang="ko-KR" sz="1200" dirty="0">
                <a:solidFill>
                  <a:schemeClr val="accent6">
                    <a:lumMod val="60000"/>
                    <a:lumOff val="40000"/>
                  </a:schemeClr>
                </a:solidFill>
              </a:rPr>
              <a:t>repeat</a:t>
            </a:r>
          </a:p>
          <a:p>
            <a:pPr>
              <a:spcBef>
                <a:spcPts val="200"/>
              </a:spcBef>
            </a:pPr>
            <a:r>
              <a:rPr lang="ko-KR" altLang="en-US" sz="1200" dirty="0" err="1"/>
              <a:t>스토캐스틱</a:t>
            </a:r>
            <a:r>
              <a:rPr lang="en-US" altLang="ko-KR" sz="1200" dirty="0"/>
              <a:t> : </a:t>
            </a:r>
            <a:r>
              <a:rPr lang="ko-KR" altLang="en-US" sz="1200" dirty="0"/>
              <a:t>확률적인</a:t>
            </a:r>
            <a:r>
              <a:rPr lang="en-US" altLang="ko-KR" sz="1200" dirty="0"/>
              <a:t>,</a:t>
            </a:r>
            <a:r>
              <a:rPr lang="ko-KR" altLang="en-US" sz="1200" dirty="0"/>
              <a:t> </a:t>
            </a:r>
            <a:r>
              <a:rPr lang="ko-KR" altLang="en-US" sz="1200" dirty="0" err="1"/>
              <a:t>확률과정의</a:t>
            </a:r>
            <a:r>
              <a:rPr lang="en-US" altLang="ko-KR" sz="1200" dirty="0"/>
              <a:t>, </a:t>
            </a:r>
            <a:r>
              <a:rPr lang="ko-KR" altLang="en-US" sz="1200" dirty="0" err="1"/>
              <a:t>그러나까</a:t>
            </a:r>
            <a:r>
              <a:rPr lang="ko-KR" altLang="en-US" sz="1200" dirty="0"/>
              <a:t> </a:t>
            </a:r>
            <a:r>
              <a:rPr lang="ko-KR" altLang="en-US" sz="1200" dirty="0" err="1"/>
              <a:t>확률뷴포모델에</a:t>
            </a:r>
            <a:r>
              <a:rPr lang="ko-KR" altLang="en-US" sz="1200" dirty="0"/>
              <a:t> 따른다는 뜻입니다</a:t>
            </a:r>
            <a:endParaRPr lang="en-US" altLang="ko-KR" sz="1200" dirty="0"/>
          </a:p>
          <a:p>
            <a:pPr marL="266700" indent="0">
              <a:spcBef>
                <a:spcPts val="200"/>
              </a:spcBef>
              <a:buNone/>
            </a:pPr>
            <a:r>
              <a:rPr lang="en-US" altLang="ko-KR" sz="1200" dirty="0">
                <a:solidFill>
                  <a:schemeClr val="accent6">
                    <a:lumMod val="60000"/>
                    <a:lumOff val="40000"/>
                  </a:schemeClr>
                </a:solidFill>
              </a:rPr>
              <a:t>Stochastic</a:t>
            </a:r>
            <a:r>
              <a:rPr lang="ko-KR" altLang="en-US" sz="1200" dirty="0">
                <a:solidFill>
                  <a:schemeClr val="accent6">
                    <a:lumMod val="60000"/>
                    <a:lumOff val="40000"/>
                  </a:schemeClr>
                </a:solidFill>
              </a:rPr>
              <a:t> </a:t>
            </a:r>
            <a:r>
              <a:rPr lang="en-US" altLang="ko-KR" sz="1200" dirty="0">
                <a:solidFill>
                  <a:schemeClr val="accent6">
                    <a:lumMod val="60000"/>
                    <a:lumOff val="40000"/>
                  </a:schemeClr>
                </a:solidFill>
              </a:rPr>
              <a:t>: having a probability distribution, usually with finite variance</a:t>
            </a:r>
          </a:p>
          <a:p>
            <a:pPr>
              <a:spcBef>
                <a:spcPts val="200"/>
              </a:spcBef>
            </a:pPr>
            <a:r>
              <a:rPr lang="ko-KR" altLang="en-US" sz="1200" dirty="0"/>
              <a:t>전체 </a:t>
            </a:r>
            <a:r>
              <a:rPr lang="ko-KR" altLang="en-US" sz="1200" dirty="0" err="1"/>
              <a:t>데이터셋을</a:t>
            </a:r>
            <a:r>
              <a:rPr lang="ko-KR" altLang="en-US" sz="1200" dirty="0"/>
              <a:t> 한 번 훑어본다는 의미의 </a:t>
            </a:r>
            <a:r>
              <a:rPr lang="ko-KR" altLang="en-US" sz="1200" dirty="0" err="1"/>
              <a:t>에폭</a:t>
            </a:r>
            <a:r>
              <a:rPr lang="en-US" altLang="ko-KR" sz="1200" dirty="0"/>
              <a:t>(epoch)</a:t>
            </a:r>
            <a:r>
              <a:rPr lang="ko-KR" altLang="en-US" sz="1200" dirty="0"/>
              <a:t>을 여러 번 수행하면 올바른 경사와 절편이 학습됩니다</a:t>
            </a:r>
            <a:endParaRPr lang="en-US" altLang="ko-KR" sz="1100" dirty="0">
              <a:solidFill>
                <a:srgbClr val="0070C0"/>
              </a:solidFill>
            </a:endParaRPr>
          </a:p>
          <a:p>
            <a:pPr marL="274638" indent="0">
              <a:spcBef>
                <a:spcPts val="200"/>
              </a:spcBef>
              <a:buNone/>
            </a:pPr>
            <a:r>
              <a:rPr lang="en-US" altLang="ko-KR" sz="1100" dirty="0">
                <a:solidFill>
                  <a:schemeClr val="accent6">
                    <a:lumMod val="60000"/>
                    <a:lumOff val="40000"/>
                  </a:schemeClr>
                </a:solidFill>
              </a:rPr>
              <a:t>The correct slope and intercept are learned by performing an epoch multiple times, which means to skim through the entire dataset once.</a:t>
            </a:r>
          </a:p>
        </p:txBody>
      </p:sp>
      <p:sp>
        <p:nvSpPr>
          <p:cNvPr id="10" name="내용 개체 틀 2"/>
          <p:cNvSpPr txBox="1">
            <a:spLocks/>
          </p:cNvSpPr>
          <p:nvPr/>
        </p:nvSpPr>
        <p:spPr>
          <a:xfrm>
            <a:off x="838200" y="3775166"/>
            <a:ext cx="10515600" cy="3004458"/>
          </a:xfrm>
          <a:prstGeom prst="rect">
            <a:avLst/>
          </a:prstGeom>
          <a:ln>
            <a:solidFill>
              <a:srgbClr val="00B050"/>
            </a:solidFill>
          </a:ln>
        </p:spPr>
        <p:txBody>
          <a:bodyPr vert="horz" lIns="91440" tIns="45720" rIns="91440" bIns="45720" rtlCol="0">
            <a:noAutofit/>
          </a:bodyPr>
          <a:lstStyle>
            <a:lvl1pPr marL="271463" indent="-271463" algn="l" defTabSz="914400" rtl="0" eaLnBrk="1" latinLnBrk="1" hangingPunct="1">
              <a:lnSpc>
                <a:spcPct val="100000"/>
              </a:lnSpc>
              <a:spcBef>
                <a:spcPts val="0"/>
              </a:spcBef>
              <a:buClr>
                <a:srgbClr val="C00000"/>
              </a:buClr>
              <a:buFont typeface="Arial" panose="020B0604020202020204" pitchFamily="34" charset="0"/>
              <a:buChar char="•"/>
              <a:defRPr sz="2800" kern="1200">
                <a:solidFill>
                  <a:schemeClr val="tx1"/>
                </a:solidFill>
                <a:latin typeface="a펜고딕L" panose="02020600000000000000" pitchFamily="18" charset="-127"/>
                <a:ea typeface="a펜고딕L" panose="02020600000000000000" pitchFamily="18" charset="-127"/>
                <a:cs typeface="+mn-cs"/>
              </a:defRPr>
            </a:lvl1pPr>
            <a:lvl2pPr marL="685800" indent="-228600" algn="l" defTabSz="914400" rtl="0" eaLnBrk="1" latinLnBrk="1" hangingPunct="1">
              <a:lnSpc>
                <a:spcPct val="100000"/>
              </a:lnSpc>
              <a:spcBef>
                <a:spcPts val="0"/>
              </a:spcBef>
              <a:buClr>
                <a:srgbClr val="00B050"/>
              </a:buClr>
              <a:buFont typeface="Arial" panose="020B0604020202020204" pitchFamily="34" charset="0"/>
              <a:buChar char="•"/>
              <a:defRPr sz="2400" kern="1200">
                <a:solidFill>
                  <a:schemeClr val="tx1"/>
                </a:solidFill>
                <a:latin typeface="a펜고딕L" panose="02020600000000000000" pitchFamily="18" charset="-127"/>
                <a:ea typeface="a펜고딕L" panose="02020600000000000000" pitchFamily="18" charset="-127"/>
                <a:cs typeface="+mn-cs"/>
              </a:defRPr>
            </a:lvl2pPr>
            <a:lvl3pPr marL="1143000" indent="-228600" algn="l" defTabSz="914400" rtl="0" eaLnBrk="1" latinLnBrk="1" hangingPunct="1">
              <a:lnSpc>
                <a:spcPct val="100000"/>
              </a:lnSpc>
              <a:spcBef>
                <a:spcPts val="0"/>
              </a:spcBef>
              <a:buClr>
                <a:srgbClr val="00B0F0"/>
              </a:buClr>
              <a:buFont typeface="Arial" panose="020B0604020202020204" pitchFamily="34" charset="0"/>
              <a:buChar char="•"/>
              <a:defRPr sz="2000" kern="1200">
                <a:solidFill>
                  <a:schemeClr val="tx1"/>
                </a:solidFill>
                <a:latin typeface="a펜고딕L" panose="02020600000000000000" pitchFamily="18" charset="-127"/>
                <a:ea typeface="a펜고딕L" panose="02020600000000000000" pitchFamily="18" charset="-127"/>
                <a:cs typeface="+mn-cs"/>
              </a:defRPr>
            </a:lvl3pPr>
            <a:lvl4pPr marL="1600200" indent="-228600" algn="l" defTabSz="914400" rtl="0" eaLnBrk="1" latinLnBrk="1" hangingPunct="1">
              <a:lnSpc>
                <a:spcPct val="100000"/>
              </a:lnSpc>
              <a:spcBef>
                <a:spcPts val="0"/>
              </a:spcBef>
              <a:buClr>
                <a:srgbClr val="7030A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4pPr>
            <a:lvl5pPr marL="2057400" indent="-228600" algn="l" defTabSz="914400" rtl="0" eaLnBrk="1" latinLnBrk="1" hangingPunct="1">
              <a:lnSpc>
                <a:spcPct val="100000"/>
              </a:lnSpc>
              <a:spcBef>
                <a:spcPts val="0"/>
              </a:spcBef>
              <a:buClr>
                <a:srgbClr val="FFFF0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200" dirty="0"/>
              <a:t>#from </a:t>
            </a:r>
            <a:r>
              <a:rPr lang="en-US" altLang="ko-KR" sz="1200" dirty="0" err="1"/>
              <a:t>linear_algebra</a:t>
            </a:r>
            <a:r>
              <a:rPr lang="en-US" altLang="ko-KR" sz="1200" dirty="0"/>
              <a:t> import </a:t>
            </a:r>
            <a:r>
              <a:rPr lang="en-US" altLang="ko-KR" sz="1200" dirty="0" err="1"/>
              <a:t>vector_mean</a:t>
            </a:r>
            <a:endParaRPr lang="en-US" altLang="ko-KR" sz="1200" dirty="0"/>
          </a:p>
          <a:p>
            <a:pPr marL="0" indent="0">
              <a:buNone/>
            </a:pPr>
            <a:endParaRPr lang="en-US" altLang="ko-KR" sz="1200" dirty="0"/>
          </a:p>
          <a:p>
            <a:pPr marL="0" indent="0">
              <a:buNone/>
            </a:pPr>
            <a:r>
              <a:rPr lang="en-US" altLang="ko-KR" sz="1200" dirty="0"/>
              <a:t># Start with random values for slope and intercept</a:t>
            </a:r>
          </a:p>
          <a:p>
            <a:pPr marL="0" indent="0">
              <a:buNone/>
            </a:pPr>
            <a:r>
              <a:rPr lang="en-US" altLang="ko-KR" sz="1200" dirty="0"/>
              <a:t>theta = [</a:t>
            </a:r>
            <a:r>
              <a:rPr lang="en-US" altLang="ko-KR" sz="1200" dirty="0" err="1"/>
              <a:t>random.uniform</a:t>
            </a:r>
            <a:r>
              <a:rPr lang="en-US" altLang="ko-KR" sz="1200" dirty="0"/>
              <a:t>(-1, 1), </a:t>
            </a:r>
            <a:r>
              <a:rPr lang="en-US" altLang="ko-KR" sz="1200" dirty="0" err="1"/>
              <a:t>random.uniform</a:t>
            </a:r>
            <a:r>
              <a:rPr lang="en-US" altLang="ko-KR" sz="1200" dirty="0"/>
              <a:t>(-1, 1)]</a:t>
            </a:r>
          </a:p>
          <a:p>
            <a:pPr marL="0" indent="0">
              <a:buNone/>
            </a:pPr>
            <a:endParaRPr lang="en-US" altLang="ko-KR" sz="1200" dirty="0"/>
          </a:p>
          <a:p>
            <a:pPr marL="0" indent="0">
              <a:buNone/>
            </a:pPr>
            <a:r>
              <a:rPr lang="en-US" altLang="ko-KR" sz="1200" dirty="0" err="1"/>
              <a:t>learning_rate</a:t>
            </a:r>
            <a:r>
              <a:rPr lang="en-US" altLang="ko-KR" sz="1200" dirty="0"/>
              <a:t> = .001</a:t>
            </a:r>
          </a:p>
          <a:p>
            <a:pPr marL="0" indent="0">
              <a:buNone/>
            </a:pPr>
            <a:endParaRPr lang="en-US" altLang="ko-KR" sz="1200" dirty="0"/>
          </a:p>
          <a:p>
            <a:pPr marL="0" indent="0">
              <a:buNone/>
            </a:pPr>
            <a:r>
              <a:rPr lang="en-US" altLang="ko-KR" sz="1200" dirty="0"/>
              <a:t>for epoch in range(5000):</a:t>
            </a:r>
          </a:p>
          <a:p>
            <a:pPr marL="0" indent="0">
              <a:buNone/>
            </a:pPr>
            <a:r>
              <a:rPr lang="en-US" altLang="ko-KR" sz="1200" dirty="0"/>
              <a:t>    # Computer the mean of the gradients</a:t>
            </a:r>
          </a:p>
          <a:p>
            <a:pPr marL="0" indent="0">
              <a:buNone/>
            </a:pPr>
            <a:r>
              <a:rPr lang="en-US" altLang="ko-KR" sz="1200" dirty="0"/>
              <a:t>    grad = </a:t>
            </a:r>
            <a:r>
              <a:rPr lang="en-US" altLang="ko-KR" sz="1200" dirty="0" err="1"/>
              <a:t>vector_mean</a:t>
            </a:r>
            <a:r>
              <a:rPr lang="en-US" altLang="ko-KR" sz="1200" dirty="0"/>
              <a:t>([</a:t>
            </a:r>
            <a:r>
              <a:rPr lang="en-US" altLang="ko-KR" sz="1200" dirty="0" err="1"/>
              <a:t>linear_gradient</a:t>
            </a:r>
            <a:r>
              <a:rPr lang="en-US" altLang="ko-KR" sz="1200" dirty="0"/>
              <a:t>(x, y, theta) for x, y in inputs])</a:t>
            </a:r>
          </a:p>
          <a:p>
            <a:pPr marL="0" indent="0">
              <a:buNone/>
            </a:pPr>
            <a:r>
              <a:rPr lang="en-US" altLang="ko-KR" sz="1200" dirty="0"/>
              <a:t>    # Take a step in that direction</a:t>
            </a:r>
          </a:p>
          <a:p>
            <a:pPr marL="0" indent="0">
              <a:buNone/>
            </a:pPr>
            <a:r>
              <a:rPr lang="en-US" altLang="ko-KR" sz="1200" dirty="0"/>
              <a:t>    theta = </a:t>
            </a:r>
            <a:r>
              <a:rPr lang="en-US" altLang="ko-KR" sz="1200" dirty="0" err="1"/>
              <a:t>gradient_step</a:t>
            </a:r>
            <a:r>
              <a:rPr lang="en-US" altLang="ko-KR" sz="1200" dirty="0"/>
              <a:t>(theta, grad, -</a:t>
            </a:r>
            <a:r>
              <a:rPr lang="en-US" altLang="ko-KR" sz="1200" dirty="0" err="1"/>
              <a:t>learning_rate</a:t>
            </a:r>
            <a:r>
              <a:rPr lang="en-US" altLang="ko-KR" sz="1200" dirty="0"/>
              <a:t>)</a:t>
            </a:r>
          </a:p>
          <a:p>
            <a:pPr marL="0" indent="0">
              <a:buNone/>
            </a:pPr>
            <a:r>
              <a:rPr lang="en-US" altLang="ko-KR" sz="1200" dirty="0"/>
              <a:t>    print(epoch, theta)</a:t>
            </a:r>
          </a:p>
          <a:p>
            <a:pPr marL="0" indent="0">
              <a:buNone/>
            </a:pPr>
            <a:r>
              <a:rPr lang="en-US" altLang="ko-KR" sz="1200" dirty="0"/>
              <a:t>slope, intercept = theta</a:t>
            </a:r>
          </a:p>
          <a:p>
            <a:pPr marL="0" indent="0">
              <a:buNone/>
            </a:pPr>
            <a:r>
              <a:rPr lang="en-US" altLang="ko-KR" sz="1200" dirty="0"/>
              <a:t>assert 19.9 &lt; slope &lt; 20.1, "slope should be about 20"</a:t>
            </a:r>
          </a:p>
          <a:p>
            <a:pPr marL="0" indent="0">
              <a:buNone/>
            </a:pPr>
            <a:r>
              <a:rPr lang="en-US" altLang="ko-KR" sz="1200" dirty="0"/>
              <a:t>assert 4.9 &lt; intercept &lt; 5.1, "intercept should be about 5"</a:t>
            </a:r>
            <a:endParaRPr lang="ko-KR" altLang="en-US" sz="1200" dirty="0"/>
          </a:p>
        </p:txBody>
      </p:sp>
      <p:pic>
        <p:nvPicPr>
          <p:cNvPr id="29" name="오디오 2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561166940"/>
      </p:ext>
    </p:extLst>
  </p:cSld>
  <p:clrMapOvr>
    <a:masterClrMapping/>
  </p:clrMapOvr>
  <mc:AlternateContent xmlns:mc="http://schemas.openxmlformats.org/markup-compatibility/2006" xmlns:p14="http://schemas.microsoft.com/office/powerpoint/2010/main">
    <mc:Choice Requires="p14">
      <p:transition spd="slow" p14:dur="2000" advTm="67278"/>
    </mc:Choice>
    <mc:Fallback xmlns="">
      <p:transition spd="slow" advTm="67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9"/>
                </p:tgtEl>
              </p:cMediaNode>
            </p:audio>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199373"/>
            <a:ext cx="11353800" cy="1090811"/>
          </a:xfrm>
        </p:spPr>
        <p:txBody>
          <a:bodyPr>
            <a:noAutofit/>
          </a:bodyPr>
          <a:lstStyle/>
          <a:p>
            <a:r>
              <a:rPr lang="en-US" altLang="ko-KR" sz="3200" dirty="0"/>
              <a:t>(</a:t>
            </a:r>
            <a:r>
              <a:rPr lang="ko-KR" altLang="en-US" sz="3200" dirty="0"/>
              <a:t>참고</a:t>
            </a:r>
            <a:r>
              <a:rPr lang="en-US" altLang="ko-KR" sz="3200" dirty="0"/>
              <a:t>) </a:t>
            </a:r>
            <a:r>
              <a:rPr lang="ko-KR" altLang="en-US" sz="3200" dirty="0"/>
              <a:t>미니 배치 경사 </a:t>
            </a:r>
            <a:r>
              <a:rPr lang="ko-KR" altLang="en-US" sz="3200" dirty="0" err="1"/>
              <a:t>하강법</a:t>
            </a:r>
            <a:r>
              <a:rPr lang="ko-KR" altLang="en-US" sz="3200" dirty="0"/>
              <a:t> </a:t>
            </a:r>
            <a:r>
              <a:rPr lang="en-US" altLang="ko-KR" sz="3200" dirty="0"/>
              <a:t>MGD</a:t>
            </a:r>
            <a:r>
              <a:rPr lang="ko-KR" altLang="en-US" sz="3200" dirty="0"/>
              <a:t>와</a:t>
            </a:r>
            <a:r>
              <a:rPr lang="en-US" altLang="ko-KR" sz="3200" dirty="0"/>
              <a:t> </a:t>
            </a:r>
            <a:r>
              <a:rPr lang="ko-KR" altLang="en-US" sz="3200" dirty="0"/>
              <a:t>확률적 </a:t>
            </a:r>
            <a:r>
              <a:rPr lang="ko-KR" altLang="en-US" sz="3200" dirty="0" err="1"/>
              <a:t>경사하강법</a:t>
            </a:r>
            <a:r>
              <a:rPr lang="ko-KR" altLang="en-US" sz="3200" dirty="0"/>
              <a:t> </a:t>
            </a:r>
            <a:r>
              <a:rPr lang="en-US" altLang="ko-KR" sz="3200" dirty="0"/>
              <a:t>SGD</a:t>
            </a:r>
            <a:br>
              <a:rPr lang="en-US" altLang="ko-KR" sz="3200" dirty="0"/>
            </a:br>
            <a:r>
              <a:rPr lang="en-US" altLang="ko-KR" sz="2800" dirty="0">
                <a:solidFill>
                  <a:schemeClr val="accent6">
                    <a:lumMod val="60000"/>
                    <a:lumOff val="40000"/>
                  </a:schemeClr>
                </a:solidFill>
              </a:rPr>
              <a:t>Mini Batch</a:t>
            </a:r>
            <a:r>
              <a:rPr lang="ko-KR" altLang="en-US" sz="2800" dirty="0">
                <a:solidFill>
                  <a:schemeClr val="accent6">
                    <a:lumMod val="60000"/>
                    <a:lumOff val="40000"/>
                  </a:schemeClr>
                </a:solidFill>
              </a:rPr>
              <a:t> </a:t>
            </a:r>
            <a:r>
              <a:rPr lang="en-US" altLang="ko-KR" sz="2800" dirty="0">
                <a:solidFill>
                  <a:schemeClr val="accent6">
                    <a:lumMod val="60000"/>
                    <a:lumOff val="40000"/>
                  </a:schemeClr>
                </a:solidFill>
              </a:rPr>
              <a:t>Gradient Descent and Stochastic</a:t>
            </a:r>
            <a:r>
              <a:rPr lang="ko-KR" altLang="en-US" sz="2800" dirty="0">
                <a:solidFill>
                  <a:schemeClr val="accent6">
                    <a:lumMod val="60000"/>
                    <a:lumOff val="40000"/>
                  </a:schemeClr>
                </a:solidFill>
              </a:rPr>
              <a:t> </a:t>
            </a:r>
            <a:r>
              <a:rPr lang="en-US" altLang="ko-KR" sz="2800" dirty="0">
                <a:solidFill>
                  <a:schemeClr val="accent6">
                    <a:lumMod val="60000"/>
                    <a:lumOff val="40000"/>
                  </a:schemeClr>
                </a:solidFill>
              </a:rPr>
              <a:t>Gradient Descent)</a:t>
            </a:r>
            <a:endParaRPr lang="ko-KR" altLang="en-US" sz="2800" dirty="0">
              <a:solidFill>
                <a:schemeClr val="accent6">
                  <a:lumMod val="60000"/>
                  <a:lumOff val="40000"/>
                </a:schemeClr>
              </a:solidFill>
            </a:endParaRPr>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14</a:t>
            </a:fld>
            <a:endParaRPr lang="ko-KR" altLang="en-US"/>
          </a:p>
        </p:txBody>
      </p:sp>
      <p:sp>
        <p:nvSpPr>
          <p:cNvPr id="6" name="내용 개체 틀 2"/>
          <p:cNvSpPr txBox="1">
            <a:spLocks/>
          </p:cNvSpPr>
          <p:nvPr/>
        </p:nvSpPr>
        <p:spPr>
          <a:xfrm>
            <a:off x="838200" y="1171060"/>
            <a:ext cx="11353800" cy="1090666"/>
          </a:xfrm>
          <a:prstGeom prst="rect">
            <a:avLst/>
          </a:prstGeom>
        </p:spPr>
        <p:txBody>
          <a:bodyPr vert="horz" lIns="91440" tIns="45720" rIns="91440" bIns="45720" rtlCol="0">
            <a:noAutofit/>
          </a:bodyPr>
          <a:lstStyle>
            <a:lvl1pPr marL="271463" indent="-271463" algn="l" defTabSz="914400" rtl="0" eaLnBrk="1" latinLnBrk="1" hangingPunct="1">
              <a:lnSpc>
                <a:spcPct val="100000"/>
              </a:lnSpc>
              <a:spcBef>
                <a:spcPts val="0"/>
              </a:spcBef>
              <a:buClr>
                <a:srgbClr val="C00000"/>
              </a:buClr>
              <a:buFont typeface="Arial" panose="020B0604020202020204" pitchFamily="34" charset="0"/>
              <a:buChar char="•"/>
              <a:defRPr sz="2800" kern="1200">
                <a:solidFill>
                  <a:schemeClr val="tx1"/>
                </a:solidFill>
                <a:latin typeface="a펜고딕L" panose="02020600000000000000" pitchFamily="18" charset="-127"/>
                <a:ea typeface="a펜고딕L" panose="02020600000000000000" pitchFamily="18" charset="-127"/>
                <a:cs typeface="+mn-cs"/>
              </a:defRPr>
            </a:lvl1pPr>
            <a:lvl2pPr marL="685800" indent="-228600" algn="l" defTabSz="914400" rtl="0" eaLnBrk="1" latinLnBrk="1" hangingPunct="1">
              <a:lnSpc>
                <a:spcPct val="100000"/>
              </a:lnSpc>
              <a:spcBef>
                <a:spcPts val="0"/>
              </a:spcBef>
              <a:buClr>
                <a:srgbClr val="00B050"/>
              </a:buClr>
              <a:buFont typeface="Arial" panose="020B0604020202020204" pitchFamily="34" charset="0"/>
              <a:buChar char="•"/>
              <a:defRPr sz="2400" kern="1200">
                <a:solidFill>
                  <a:schemeClr val="tx1"/>
                </a:solidFill>
                <a:latin typeface="a펜고딕L" panose="02020600000000000000" pitchFamily="18" charset="-127"/>
                <a:ea typeface="a펜고딕L" panose="02020600000000000000" pitchFamily="18" charset="-127"/>
                <a:cs typeface="+mn-cs"/>
              </a:defRPr>
            </a:lvl2pPr>
            <a:lvl3pPr marL="1143000" indent="-228600" algn="l" defTabSz="914400" rtl="0" eaLnBrk="1" latinLnBrk="1" hangingPunct="1">
              <a:lnSpc>
                <a:spcPct val="100000"/>
              </a:lnSpc>
              <a:spcBef>
                <a:spcPts val="0"/>
              </a:spcBef>
              <a:buClr>
                <a:srgbClr val="00B0F0"/>
              </a:buClr>
              <a:buFont typeface="Arial" panose="020B0604020202020204" pitchFamily="34" charset="0"/>
              <a:buChar char="•"/>
              <a:defRPr sz="2000" kern="1200">
                <a:solidFill>
                  <a:schemeClr val="tx1"/>
                </a:solidFill>
                <a:latin typeface="a펜고딕L" panose="02020600000000000000" pitchFamily="18" charset="-127"/>
                <a:ea typeface="a펜고딕L" panose="02020600000000000000" pitchFamily="18" charset="-127"/>
                <a:cs typeface="+mn-cs"/>
              </a:defRPr>
            </a:lvl3pPr>
            <a:lvl4pPr marL="1600200" indent="-228600" algn="l" defTabSz="914400" rtl="0" eaLnBrk="1" latinLnBrk="1" hangingPunct="1">
              <a:lnSpc>
                <a:spcPct val="100000"/>
              </a:lnSpc>
              <a:spcBef>
                <a:spcPts val="0"/>
              </a:spcBef>
              <a:buClr>
                <a:srgbClr val="7030A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4pPr>
            <a:lvl5pPr marL="2057400" indent="-228600" algn="l" defTabSz="914400" rtl="0" eaLnBrk="1" latinLnBrk="1" hangingPunct="1">
              <a:lnSpc>
                <a:spcPct val="100000"/>
              </a:lnSpc>
              <a:spcBef>
                <a:spcPts val="0"/>
              </a:spcBef>
              <a:buClr>
                <a:srgbClr val="FFFF0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400" dirty="0"/>
              <a:t>확률적 경사 </a:t>
            </a:r>
            <a:r>
              <a:rPr lang="ko-KR" altLang="en-US" sz="1400" dirty="0" err="1"/>
              <a:t>하강법의</a:t>
            </a:r>
            <a:r>
              <a:rPr lang="ko-KR" altLang="en-US" sz="1400" dirty="0"/>
              <a:t> 단점은 </a:t>
            </a:r>
            <a:r>
              <a:rPr lang="ko-KR" altLang="en-US" sz="1400" dirty="0" err="1"/>
              <a:t>데이터셋</a:t>
            </a:r>
            <a:r>
              <a:rPr lang="ko-KR" altLang="en-US" sz="1400" dirty="0"/>
              <a:t> 전체의 </a:t>
            </a:r>
            <a:r>
              <a:rPr lang="ko-KR" altLang="en-US" sz="1400" dirty="0" err="1"/>
              <a:t>그레디언트를</a:t>
            </a:r>
            <a:r>
              <a:rPr lang="ko-KR" altLang="en-US" sz="1400" dirty="0"/>
              <a:t> 모두 구해야 이동</a:t>
            </a:r>
            <a:r>
              <a:rPr lang="en-US" altLang="ko-KR" sz="1400" dirty="0"/>
              <a:t> </a:t>
            </a:r>
            <a:r>
              <a:rPr lang="ko-KR" altLang="en-US" sz="1400" dirty="0"/>
              <a:t>거리만큼 </a:t>
            </a:r>
            <a:r>
              <a:rPr lang="ko-KR" altLang="en-US" sz="1400" dirty="0" err="1"/>
              <a:t>파라미터를</a:t>
            </a:r>
            <a:r>
              <a:rPr lang="ko-KR" altLang="en-US" sz="1400" dirty="0"/>
              <a:t> 업데이트 할 수 있다는 점입니다</a:t>
            </a:r>
            <a:endParaRPr lang="en-US" altLang="ko-KR" sz="1400" dirty="0"/>
          </a:p>
          <a:p>
            <a:pPr indent="0">
              <a:buNone/>
            </a:pPr>
            <a:r>
              <a:rPr lang="en-US" altLang="ko-KR" sz="1400" dirty="0">
                <a:solidFill>
                  <a:schemeClr val="bg1">
                    <a:lumMod val="50000"/>
                  </a:schemeClr>
                </a:solidFill>
              </a:rPr>
              <a:t>The disadvantage of the stochastic gradient descent method is that you need to get all the gradients across the dataset to update the parameters by the distance traveled.</a:t>
            </a:r>
          </a:p>
          <a:p>
            <a:r>
              <a:rPr lang="ko-KR" altLang="en-US" sz="1400" dirty="0"/>
              <a:t>미니 배치 경사 </a:t>
            </a:r>
            <a:r>
              <a:rPr lang="ko-KR" altLang="en-US" sz="1400" dirty="0" err="1"/>
              <a:t>하강법</a:t>
            </a:r>
            <a:r>
              <a:rPr lang="en-US" altLang="ko-KR" sz="1400" dirty="0"/>
              <a:t>(mini batch gradient descent)</a:t>
            </a:r>
            <a:r>
              <a:rPr lang="ko-KR" altLang="en-US" sz="1400" dirty="0"/>
              <a:t>은 </a:t>
            </a:r>
            <a:r>
              <a:rPr lang="ko-KR" altLang="en-US" sz="1400" dirty="0" err="1"/>
              <a:t>데이터셋의</a:t>
            </a:r>
            <a:r>
              <a:rPr lang="ko-KR" altLang="en-US" sz="1400" dirty="0"/>
              <a:t> 일부 샘플인 </a:t>
            </a:r>
            <a:r>
              <a:rPr lang="ko-KR" altLang="en-US" sz="1400" dirty="0" err="1"/>
              <a:t>미니배치에</a:t>
            </a:r>
            <a:r>
              <a:rPr lang="ko-KR" altLang="en-US" sz="1400" dirty="0"/>
              <a:t> 대해서만 </a:t>
            </a:r>
            <a:r>
              <a:rPr lang="ko-KR" altLang="en-US" sz="1400" dirty="0" err="1"/>
              <a:t>그래디언트를</a:t>
            </a:r>
            <a:r>
              <a:rPr lang="ko-KR" altLang="en-US" sz="1400" dirty="0"/>
              <a:t> 계산합니다</a:t>
            </a:r>
            <a:endParaRPr lang="en-US" altLang="ko-KR" sz="1400" dirty="0"/>
          </a:p>
          <a:p>
            <a:pPr marL="266700" indent="0">
              <a:buNone/>
            </a:pPr>
            <a:r>
              <a:rPr lang="en-US" altLang="ko-KR" sz="1400" dirty="0">
                <a:solidFill>
                  <a:schemeClr val="bg1">
                    <a:lumMod val="50000"/>
                  </a:schemeClr>
                </a:solidFill>
              </a:rPr>
              <a:t>We called it </a:t>
            </a:r>
            <a:r>
              <a:rPr lang="en-US" altLang="ko-KR" sz="1400" dirty="0" err="1">
                <a:solidFill>
                  <a:schemeClr val="bg1">
                    <a:lumMod val="50000"/>
                  </a:schemeClr>
                </a:solidFill>
              </a:rPr>
              <a:t>minimize_batch</a:t>
            </a:r>
            <a:r>
              <a:rPr lang="en-US" altLang="ko-KR" sz="1400" dirty="0">
                <a:solidFill>
                  <a:schemeClr val="bg1">
                    <a:lumMod val="50000"/>
                  </a:schemeClr>
                </a:solidFill>
              </a:rPr>
              <a:t> because, for each gradient step, it looks at the entire data set.</a:t>
            </a:r>
            <a:endParaRPr lang="ko-KR" altLang="en-US" sz="1400" dirty="0">
              <a:solidFill>
                <a:schemeClr val="bg1">
                  <a:lumMod val="50000"/>
                </a:schemeClr>
              </a:solidFill>
            </a:endParaRPr>
          </a:p>
        </p:txBody>
      </p:sp>
      <p:sp>
        <p:nvSpPr>
          <p:cNvPr id="7" name="내용 개체 틀 2"/>
          <p:cNvSpPr>
            <a:spLocks noGrp="1"/>
          </p:cNvSpPr>
          <p:nvPr>
            <p:ph idx="1"/>
          </p:nvPr>
        </p:nvSpPr>
        <p:spPr>
          <a:xfrm>
            <a:off x="838200" y="2299124"/>
            <a:ext cx="10515600" cy="4509888"/>
          </a:xfrm>
          <a:ln>
            <a:solidFill>
              <a:srgbClr val="00B050"/>
            </a:solidFill>
          </a:ln>
        </p:spPr>
        <p:txBody>
          <a:bodyPr>
            <a:noAutofit/>
          </a:bodyPr>
          <a:lstStyle/>
          <a:p>
            <a:pPr marL="0" indent="0">
              <a:buNone/>
            </a:pPr>
            <a:r>
              <a:rPr lang="en-US" altLang="ko-KR" sz="1000" dirty="0"/>
              <a:t># </a:t>
            </a:r>
            <a:r>
              <a:rPr lang="en-US" altLang="ko-KR" sz="1000" dirty="0" err="1"/>
              <a:t>Minibatch</a:t>
            </a:r>
            <a:r>
              <a:rPr lang="en-US" altLang="ko-KR" sz="1000" dirty="0"/>
              <a:t> and Stochastic Gradient Descent</a:t>
            </a:r>
          </a:p>
          <a:p>
            <a:pPr marL="0" indent="0">
              <a:buNone/>
            </a:pPr>
            <a:r>
              <a:rPr lang="en-US" altLang="ko-KR" sz="1000" dirty="0"/>
              <a:t>from typing import </a:t>
            </a:r>
            <a:r>
              <a:rPr lang="en-US" altLang="ko-KR" sz="1000" dirty="0" err="1"/>
              <a:t>TypeVar</a:t>
            </a:r>
            <a:r>
              <a:rPr lang="en-US" altLang="ko-KR" sz="1000" dirty="0"/>
              <a:t>, List, Iterator</a:t>
            </a:r>
          </a:p>
          <a:p>
            <a:pPr marL="0" indent="0">
              <a:buNone/>
            </a:pPr>
            <a:endParaRPr lang="en-US" altLang="ko-KR" sz="1000" dirty="0"/>
          </a:p>
          <a:p>
            <a:pPr marL="0" indent="0">
              <a:buNone/>
            </a:pPr>
            <a:r>
              <a:rPr lang="en-US" altLang="ko-KR" sz="1000" dirty="0"/>
              <a:t>T = </a:t>
            </a:r>
            <a:r>
              <a:rPr lang="en-US" altLang="ko-KR" sz="1000" dirty="0" err="1"/>
              <a:t>TypeVar</a:t>
            </a:r>
            <a:r>
              <a:rPr lang="en-US" altLang="ko-KR" sz="1000" dirty="0"/>
              <a:t>('T')  # this allows us to type "generic" functions</a:t>
            </a:r>
          </a:p>
          <a:p>
            <a:pPr marL="0" indent="0">
              <a:buNone/>
            </a:pPr>
            <a:endParaRPr lang="en-US" altLang="ko-KR" sz="1000" dirty="0"/>
          </a:p>
          <a:p>
            <a:pPr marL="0" indent="0">
              <a:buNone/>
            </a:pPr>
            <a:r>
              <a:rPr lang="en-US" altLang="ko-KR" sz="1000" dirty="0" err="1"/>
              <a:t>def</a:t>
            </a:r>
            <a:r>
              <a:rPr lang="en-US" altLang="ko-KR" sz="1000" dirty="0"/>
              <a:t> </a:t>
            </a:r>
            <a:r>
              <a:rPr lang="en-US" altLang="ko-KR" sz="1000" dirty="0" err="1"/>
              <a:t>minibatches</a:t>
            </a:r>
            <a:r>
              <a:rPr lang="en-US" altLang="ko-KR" sz="1000" dirty="0"/>
              <a:t>(dataset: List[T],</a:t>
            </a:r>
          </a:p>
          <a:p>
            <a:pPr marL="0" indent="0">
              <a:buNone/>
            </a:pPr>
            <a:r>
              <a:rPr lang="en-US" altLang="ko-KR" sz="1000" dirty="0"/>
              <a:t>                </a:t>
            </a:r>
            <a:r>
              <a:rPr lang="en-US" altLang="ko-KR" sz="1000" dirty="0" err="1"/>
              <a:t>batch_size</a:t>
            </a:r>
            <a:r>
              <a:rPr lang="en-US" altLang="ko-KR" sz="1000" dirty="0"/>
              <a:t>: </a:t>
            </a:r>
            <a:r>
              <a:rPr lang="en-US" altLang="ko-KR" sz="1000" dirty="0" err="1"/>
              <a:t>int</a:t>
            </a:r>
            <a:r>
              <a:rPr lang="en-US" altLang="ko-KR" sz="1000" dirty="0"/>
              <a:t>,</a:t>
            </a:r>
          </a:p>
          <a:p>
            <a:pPr marL="0" indent="0">
              <a:buNone/>
            </a:pPr>
            <a:r>
              <a:rPr lang="en-US" altLang="ko-KR" sz="1000" dirty="0"/>
              <a:t>                shuffle: bool = True) -&gt; Iterator[List[T]]:</a:t>
            </a:r>
          </a:p>
          <a:p>
            <a:pPr marL="0" indent="0">
              <a:buNone/>
            </a:pPr>
            <a:r>
              <a:rPr lang="en-US" altLang="ko-KR" sz="1000" dirty="0"/>
              <a:t>    """Generates `</a:t>
            </a:r>
            <a:r>
              <a:rPr lang="en-US" altLang="ko-KR" sz="1000" dirty="0" err="1"/>
              <a:t>batch_size</a:t>
            </a:r>
            <a:r>
              <a:rPr lang="en-US" altLang="ko-KR" sz="1000" dirty="0"/>
              <a:t>`-sized </a:t>
            </a:r>
            <a:r>
              <a:rPr lang="en-US" altLang="ko-KR" sz="1000" dirty="0" err="1"/>
              <a:t>minibatches</a:t>
            </a:r>
            <a:r>
              <a:rPr lang="en-US" altLang="ko-KR" sz="1000" dirty="0"/>
              <a:t> from the dataset"""</a:t>
            </a:r>
          </a:p>
          <a:p>
            <a:pPr marL="0" indent="0">
              <a:buNone/>
            </a:pPr>
            <a:r>
              <a:rPr lang="en-US" altLang="ko-KR" sz="1000" dirty="0"/>
              <a:t>    # start indexes 0, </a:t>
            </a:r>
            <a:r>
              <a:rPr lang="en-US" altLang="ko-KR" sz="1000" dirty="0" err="1"/>
              <a:t>batch_size</a:t>
            </a:r>
            <a:r>
              <a:rPr lang="en-US" altLang="ko-KR" sz="1000" dirty="0"/>
              <a:t>, 2 * </a:t>
            </a:r>
            <a:r>
              <a:rPr lang="en-US" altLang="ko-KR" sz="1000" dirty="0" err="1"/>
              <a:t>batch_size</a:t>
            </a:r>
            <a:r>
              <a:rPr lang="en-US" altLang="ko-KR" sz="1000" dirty="0"/>
              <a:t>, ...</a:t>
            </a:r>
          </a:p>
          <a:p>
            <a:pPr marL="0" indent="0">
              <a:buNone/>
            </a:pPr>
            <a:r>
              <a:rPr lang="en-US" altLang="ko-KR" sz="1000" dirty="0"/>
              <a:t>    </a:t>
            </a:r>
            <a:r>
              <a:rPr lang="en-US" altLang="ko-KR" sz="1000" dirty="0" err="1"/>
              <a:t>batch_starts</a:t>
            </a:r>
            <a:r>
              <a:rPr lang="en-US" altLang="ko-KR" sz="1000" dirty="0"/>
              <a:t> = [start for start in range(0, </a:t>
            </a:r>
            <a:r>
              <a:rPr lang="en-US" altLang="ko-KR" sz="1000" dirty="0" err="1"/>
              <a:t>len</a:t>
            </a:r>
            <a:r>
              <a:rPr lang="en-US" altLang="ko-KR" sz="1000" dirty="0"/>
              <a:t>(dataset), </a:t>
            </a:r>
            <a:r>
              <a:rPr lang="en-US" altLang="ko-KR" sz="1000" dirty="0" err="1"/>
              <a:t>batch_size</a:t>
            </a:r>
            <a:r>
              <a:rPr lang="en-US" altLang="ko-KR" sz="1000" dirty="0"/>
              <a:t>)]</a:t>
            </a:r>
          </a:p>
          <a:p>
            <a:pPr marL="0" indent="0">
              <a:buNone/>
            </a:pPr>
            <a:endParaRPr lang="en-US" altLang="ko-KR" sz="1000" dirty="0"/>
          </a:p>
          <a:p>
            <a:pPr marL="0" indent="0">
              <a:buNone/>
            </a:pPr>
            <a:r>
              <a:rPr lang="en-US" altLang="ko-KR" sz="1000" dirty="0"/>
              <a:t>    if shuffle: </a:t>
            </a:r>
            <a:r>
              <a:rPr lang="en-US" altLang="ko-KR" sz="1000" dirty="0" err="1"/>
              <a:t>random.shuffle</a:t>
            </a:r>
            <a:r>
              <a:rPr lang="en-US" altLang="ko-KR" sz="1000" dirty="0"/>
              <a:t>(</a:t>
            </a:r>
            <a:r>
              <a:rPr lang="en-US" altLang="ko-KR" sz="1000" dirty="0" err="1"/>
              <a:t>batch_starts</a:t>
            </a:r>
            <a:r>
              <a:rPr lang="en-US" altLang="ko-KR" sz="1000" dirty="0"/>
              <a:t>)  # shuffle the batches</a:t>
            </a:r>
          </a:p>
          <a:p>
            <a:pPr marL="0" indent="0">
              <a:buNone/>
            </a:pPr>
            <a:endParaRPr lang="en-US" altLang="ko-KR" sz="1000" dirty="0"/>
          </a:p>
          <a:p>
            <a:pPr marL="0" indent="0">
              <a:buNone/>
            </a:pPr>
            <a:r>
              <a:rPr lang="en-US" altLang="ko-KR" sz="1000" dirty="0"/>
              <a:t>    for start in </a:t>
            </a:r>
            <a:r>
              <a:rPr lang="en-US" altLang="ko-KR" sz="1000" dirty="0" err="1"/>
              <a:t>batch_starts</a:t>
            </a:r>
            <a:r>
              <a:rPr lang="en-US" altLang="ko-KR" sz="1000" dirty="0"/>
              <a:t>:</a:t>
            </a:r>
          </a:p>
          <a:p>
            <a:pPr marL="0" indent="0">
              <a:buNone/>
            </a:pPr>
            <a:r>
              <a:rPr lang="en-US" altLang="ko-KR" sz="1000" dirty="0"/>
              <a:t>        end = start + </a:t>
            </a:r>
            <a:r>
              <a:rPr lang="en-US" altLang="ko-KR" sz="1000" dirty="0" err="1"/>
              <a:t>batch_size</a:t>
            </a:r>
            <a:endParaRPr lang="en-US" altLang="ko-KR" sz="1000" dirty="0"/>
          </a:p>
          <a:p>
            <a:pPr marL="0" indent="0">
              <a:buNone/>
            </a:pPr>
            <a:r>
              <a:rPr lang="en-US" altLang="ko-KR" sz="1000" dirty="0"/>
              <a:t>        yield dataset[</a:t>
            </a:r>
            <a:r>
              <a:rPr lang="en-US" altLang="ko-KR" sz="1000" dirty="0" err="1"/>
              <a:t>start:end</a:t>
            </a:r>
            <a:r>
              <a:rPr lang="en-US" altLang="ko-KR" sz="1000" dirty="0"/>
              <a:t>]</a:t>
            </a:r>
          </a:p>
          <a:p>
            <a:pPr marL="0" indent="0">
              <a:buNone/>
            </a:pPr>
            <a:endParaRPr lang="en-US" altLang="ko-KR" sz="1000" dirty="0"/>
          </a:p>
          <a:p>
            <a:pPr marL="0" indent="0">
              <a:buNone/>
            </a:pPr>
            <a:r>
              <a:rPr lang="en-US" altLang="ko-KR" sz="1000" dirty="0"/>
              <a:t>theta = [</a:t>
            </a:r>
            <a:r>
              <a:rPr lang="en-US" altLang="ko-KR" sz="1000" dirty="0" err="1"/>
              <a:t>random.uniform</a:t>
            </a:r>
            <a:r>
              <a:rPr lang="en-US" altLang="ko-KR" sz="1000" dirty="0"/>
              <a:t>(-1, 1), </a:t>
            </a:r>
            <a:r>
              <a:rPr lang="en-US" altLang="ko-KR" sz="1000" dirty="0" err="1"/>
              <a:t>random.uniform</a:t>
            </a:r>
            <a:r>
              <a:rPr lang="en-US" altLang="ko-KR" sz="1000" dirty="0"/>
              <a:t>(-1, 1)]</a:t>
            </a:r>
          </a:p>
          <a:p>
            <a:pPr marL="0" indent="0">
              <a:buNone/>
            </a:pPr>
            <a:endParaRPr lang="en-US" altLang="ko-KR" sz="1000" dirty="0"/>
          </a:p>
          <a:p>
            <a:pPr marL="0" indent="0">
              <a:buNone/>
            </a:pPr>
            <a:r>
              <a:rPr lang="en-US" altLang="ko-KR" sz="1000" dirty="0"/>
              <a:t>for epoch in range(1000):</a:t>
            </a:r>
          </a:p>
          <a:p>
            <a:pPr marL="0" indent="0">
              <a:buNone/>
            </a:pPr>
            <a:r>
              <a:rPr lang="en-US" altLang="ko-KR" sz="1000" dirty="0"/>
              <a:t>    for batch in </a:t>
            </a:r>
            <a:r>
              <a:rPr lang="en-US" altLang="ko-KR" sz="1000" dirty="0" err="1"/>
              <a:t>minibatches</a:t>
            </a:r>
            <a:r>
              <a:rPr lang="en-US" altLang="ko-KR" sz="1000" dirty="0"/>
              <a:t>(inputs, </a:t>
            </a:r>
            <a:r>
              <a:rPr lang="en-US" altLang="ko-KR" sz="1000" dirty="0" err="1"/>
              <a:t>batch_size</a:t>
            </a:r>
            <a:r>
              <a:rPr lang="en-US" altLang="ko-KR" sz="1000" dirty="0"/>
              <a:t> = 20):</a:t>
            </a:r>
          </a:p>
          <a:p>
            <a:pPr marL="0" indent="0">
              <a:buNone/>
            </a:pPr>
            <a:r>
              <a:rPr lang="en-US" altLang="ko-KR" sz="1000" dirty="0"/>
              <a:t>        grad = </a:t>
            </a:r>
            <a:r>
              <a:rPr lang="en-US" altLang="ko-KR" sz="1000" dirty="0" err="1"/>
              <a:t>vector_mean</a:t>
            </a:r>
            <a:r>
              <a:rPr lang="en-US" altLang="ko-KR" sz="1000" dirty="0"/>
              <a:t>([</a:t>
            </a:r>
            <a:r>
              <a:rPr lang="en-US" altLang="ko-KR" sz="1000" dirty="0" err="1"/>
              <a:t>linear_gradient</a:t>
            </a:r>
            <a:r>
              <a:rPr lang="en-US" altLang="ko-KR" sz="1000" dirty="0"/>
              <a:t>(x, y, theta) for x, y in batch])</a:t>
            </a:r>
          </a:p>
          <a:p>
            <a:pPr marL="0" indent="0">
              <a:buNone/>
            </a:pPr>
            <a:r>
              <a:rPr lang="en-US" altLang="ko-KR" sz="1000" dirty="0"/>
              <a:t>        theta = </a:t>
            </a:r>
            <a:r>
              <a:rPr lang="en-US" altLang="ko-KR" sz="1000" dirty="0" err="1"/>
              <a:t>gradient_step</a:t>
            </a:r>
            <a:r>
              <a:rPr lang="en-US" altLang="ko-KR" sz="1000" dirty="0"/>
              <a:t>(theta, grad, -</a:t>
            </a:r>
            <a:r>
              <a:rPr lang="en-US" altLang="ko-KR" sz="1000" dirty="0" err="1"/>
              <a:t>learning_rate</a:t>
            </a:r>
            <a:r>
              <a:rPr lang="en-US" altLang="ko-KR" sz="1000" dirty="0"/>
              <a:t>)</a:t>
            </a:r>
          </a:p>
          <a:p>
            <a:pPr marL="0" indent="0">
              <a:buNone/>
            </a:pPr>
            <a:r>
              <a:rPr lang="en-US" altLang="ko-KR" sz="1000" dirty="0"/>
              <a:t>    print(epoch, theta)</a:t>
            </a:r>
          </a:p>
          <a:p>
            <a:pPr marL="0" indent="0">
              <a:buNone/>
            </a:pPr>
            <a:endParaRPr lang="en-US" altLang="ko-KR" sz="1000" dirty="0"/>
          </a:p>
          <a:p>
            <a:pPr marL="0" indent="0">
              <a:buNone/>
            </a:pPr>
            <a:r>
              <a:rPr lang="en-US" altLang="ko-KR" sz="1000" dirty="0"/>
              <a:t>slope, intercept = theta</a:t>
            </a:r>
          </a:p>
          <a:p>
            <a:pPr marL="0" indent="0">
              <a:buNone/>
            </a:pPr>
            <a:r>
              <a:rPr lang="en-US" altLang="ko-KR" sz="1000" dirty="0"/>
              <a:t>assert 19.9 &lt; slope &lt; 20.1, "slope should be about 20"</a:t>
            </a:r>
          </a:p>
          <a:p>
            <a:pPr marL="0" indent="0">
              <a:buNone/>
            </a:pPr>
            <a:r>
              <a:rPr lang="en-US" altLang="ko-KR" sz="1000" dirty="0"/>
              <a:t>assert 4.9 &lt; intercept &lt; 5.1, "intercept should be about 5"</a:t>
            </a:r>
          </a:p>
        </p:txBody>
      </p:sp>
      <p:pic>
        <p:nvPicPr>
          <p:cNvPr id="19" name="오디오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695735909"/>
      </p:ext>
    </p:extLst>
  </p:cSld>
  <p:clrMapOvr>
    <a:masterClrMapping/>
  </p:clrMapOvr>
  <mc:AlternateContent xmlns:mc="http://schemas.openxmlformats.org/markup-compatibility/2006" xmlns:p14="http://schemas.microsoft.com/office/powerpoint/2010/main">
    <mc:Choice Requires="p14">
      <p:transition spd="slow" p14:dur="2000" advTm="91339"/>
    </mc:Choice>
    <mc:Fallback xmlns="">
      <p:transition spd="slow" advTm="91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16" end="1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xEl>
                                              <p:pRg st="20" end="2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xEl>
                                              <p:pRg st="21" end="2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xEl>
                                              <p:pRg st="22" end="2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xEl>
                                              <p:pRg st="23" end="23"/>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
                                            <p:txEl>
                                              <p:pRg st="24" end="24"/>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xEl>
                                              <p:pRg st="26" end="2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xEl>
                                              <p:pRg st="27" end="27"/>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
                                            <p:txEl>
                                              <p:pRg st="28" end="2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19"/>
                </p:tgtEl>
              </p:cMediaNode>
            </p:audio>
          </p:childTnLst>
        </p:cTn>
      </p:par>
    </p:tnLst>
    <p:bldLst>
      <p:bldP spid="7"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더</a:t>
            </a:r>
            <a:r>
              <a:rPr lang="en-US" altLang="ko-KR" dirty="0"/>
              <a:t> </a:t>
            </a:r>
            <a:r>
              <a:rPr lang="ko-KR" altLang="en-US" dirty="0"/>
              <a:t>공부해 보고 싶다면</a:t>
            </a:r>
            <a:br>
              <a:rPr lang="en-US" altLang="ko-KR" dirty="0"/>
            </a:br>
            <a:r>
              <a:rPr lang="en-US" altLang="ko-KR" dirty="0">
                <a:solidFill>
                  <a:schemeClr val="accent6">
                    <a:lumMod val="60000"/>
                    <a:lumOff val="40000"/>
                  </a:schemeClr>
                </a:solidFill>
              </a:rPr>
              <a:t>For Further Exploration</a:t>
            </a:r>
            <a:endParaRPr lang="ko-KR" altLang="en-US" dirty="0">
              <a:solidFill>
                <a:schemeClr val="accent6">
                  <a:lumMod val="60000"/>
                  <a:lumOff val="40000"/>
                </a:schemeClr>
              </a:solidFill>
            </a:endParaRPr>
          </a:p>
        </p:txBody>
      </p:sp>
      <p:sp>
        <p:nvSpPr>
          <p:cNvPr id="3" name="내용 개체 틀 2"/>
          <p:cNvSpPr>
            <a:spLocks noGrp="1"/>
          </p:cNvSpPr>
          <p:nvPr>
            <p:ph idx="1"/>
          </p:nvPr>
        </p:nvSpPr>
        <p:spPr>
          <a:xfrm>
            <a:off x="838199" y="1678488"/>
            <a:ext cx="10515601" cy="4677861"/>
          </a:xfrm>
        </p:spPr>
        <p:txBody>
          <a:bodyPr>
            <a:normAutofit/>
          </a:bodyPr>
          <a:lstStyle/>
          <a:p>
            <a:pPr>
              <a:lnSpc>
                <a:spcPct val="110000"/>
              </a:lnSpc>
            </a:pPr>
            <a:r>
              <a:rPr lang="ko-KR" altLang="en-US" sz="2400" dirty="0"/>
              <a:t>계속 공부해주세요</a:t>
            </a:r>
            <a:r>
              <a:rPr lang="en-US" altLang="ko-KR" sz="2400" dirty="0"/>
              <a:t>! </a:t>
            </a:r>
            <a:r>
              <a:rPr lang="ko-KR" altLang="en-US" sz="2400" dirty="0"/>
              <a:t>계속</a:t>
            </a:r>
            <a:r>
              <a:rPr lang="en-US" altLang="ko-KR" sz="2400" dirty="0"/>
              <a:t> </a:t>
            </a:r>
            <a:r>
              <a:rPr lang="ko-KR" altLang="en-US" sz="2400" dirty="0"/>
              <a:t>경사 </a:t>
            </a:r>
            <a:r>
              <a:rPr lang="ko-KR" altLang="en-US" sz="2400" dirty="0" err="1"/>
              <a:t>하강법을</a:t>
            </a:r>
            <a:r>
              <a:rPr lang="ko-KR" altLang="en-US" sz="2400" dirty="0"/>
              <a:t> 꾸준하게 사용할 것입니다</a:t>
            </a:r>
            <a:endParaRPr lang="en-US" altLang="ko-KR" sz="2400" dirty="0"/>
          </a:p>
          <a:p>
            <a:pPr marL="273050" indent="0">
              <a:buNone/>
            </a:pPr>
            <a:r>
              <a:rPr lang="en-US" altLang="ko-KR" sz="2400" dirty="0">
                <a:solidFill>
                  <a:schemeClr val="accent6">
                    <a:lumMod val="60000"/>
                    <a:lumOff val="40000"/>
                  </a:schemeClr>
                </a:solidFill>
              </a:rPr>
              <a:t>Keep reading! We’ll be using gradient descent to solve problems throughout the rest of the book.</a:t>
            </a:r>
          </a:p>
          <a:p>
            <a:endParaRPr lang="en-US" altLang="ko-KR" dirty="0">
              <a:solidFill>
                <a:schemeClr val="bg1">
                  <a:lumMod val="50000"/>
                </a:schemeClr>
              </a:solidFill>
            </a:endParaRPr>
          </a:p>
          <a:p>
            <a:pPr>
              <a:lnSpc>
                <a:spcPct val="110000"/>
              </a:lnSpc>
            </a:pPr>
            <a:r>
              <a:rPr lang="ko-KR" altLang="en-US" sz="2400" dirty="0"/>
              <a:t>신경망 첫걸음 </a:t>
            </a:r>
            <a:r>
              <a:rPr lang="en-US" altLang="ko-KR" sz="2400" dirty="0"/>
              <a:t>APPENDIX A. </a:t>
            </a:r>
            <a:r>
              <a:rPr lang="ko-KR" altLang="en-US" sz="2400" dirty="0"/>
              <a:t>기초 미분을 공부하시기를 권합니다</a:t>
            </a:r>
            <a:endParaRPr lang="en-US" altLang="ko-KR" sz="2400" dirty="0"/>
          </a:p>
          <a:p>
            <a:pPr marL="266700" indent="0">
              <a:lnSpc>
                <a:spcPct val="110000"/>
              </a:lnSpc>
              <a:buNone/>
            </a:pPr>
            <a:r>
              <a:rPr lang="en-US" altLang="ko-KR" sz="2400" dirty="0">
                <a:solidFill>
                  <a:schemeClr val="accent6">
                    <a:lumMod val="60000"/>
                    <a:lumOff val="40000"/>
                  </a:schemeClr>
                </a:solidFill>
              </a:rPr>
              <a:t>It would also be a good idea to study a probability textbook.</a:t>
            </a:r>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15</a:t>
            </a:fld>
            <a:endParaRPr lang="ko-KR" altLang="en-US"/>
          </a:p>
        </p:txBody>
      </p:sp>
    </p:spTree>
    <p:extLst>
      <p:ext uri="{BB962C8B-B14F-4D97-AF65-F5344CB8AC3E}">
        <p14:creationId xmlns:p14="http://schemas.microsoft.com/office/powerpoint/2010/main" val="3810377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(Lab8)</a:t>
            </a:r>
            <a:endParaRPr lang="ko-KR" altLang="en-US" dirty="0"/>
          </a:p>
        </p:txBody>
      </p:sp>
      <p:sp>
        <p:nvSpPr>
          <p:cNvPr id="3" name="내용 개체 틀 2"/>
          <p:cNvSpPr>
            <a:spLocks noGrp="1"/>
          </p:cNvSpPr>
          <p:nvPr>
            <p:ph idx="1"/>
          </p:nvPr>
        </p:nvSpPr>
        <p:spPr>
          <a:xfrm>
            <a:off x="838199" y="1106905"/>
            <a:ext cx="10711375" cy="5505916"/>
          </a:xfrm>
        </p:spPr>
        <p:txBody>
          <a:bodyPr>
            <a:normAutofit/>
          </a:bodyPr>
          <a:lstStyle/>
          <a:p>
            <a:pPr marL="363538" indent="-363538">
              <a:buFont typeface="+mj-lt"/>
              <a:buAutoNum type="arabicPeriod"/>
            </a:pPr>
            <a:r>
              <a:rPr lang="ko-KR" altLang="en-US" sz="2400" dirty="0"/>
              <a:t>앞에 제시된 경사 </a:t>
            </a:r>
            <a:r>
              <a:rPr lang="ko-KR" altLang="en-US" sz="2400" dirty="0" err="1"/>
              <a:t>하강법</a:t>
            </a:r>
            <a:r>
              <a:rPr lang="en-US" altLang="ko-KR" sz="2400" dirty="0"/>
              <a:t>(gradient descent)</a:t>
            </a:r>
            <a:r>
              <a:rPr lang="ko-KR" altLang="en-US" sz="2400" dirty="0"/>
              <a:t>의 중요 개념에</a:t>
            </a:r>
            <a:r>
              <a:rPr lang="en-US" altLang="ko-KR" sz="2400" dirty="0"/>
              <a:t> </a:t>
            </a:r>
            <a:r>
              <a:rPr lang="ko-KR" altLang="en-US" sz="2400" dirty="0"/>
              <a:t>대한 코드</a:t>
            </a:r>
            <a:r>
              <a:rPr lang="en-US" altLang="ko-KR" sz="2400" dirty="0">
                <a:solidFill>
                  <a:srgbClr val="FF0000"/>
                </a:solidFill>
              </a:rPr>
              <a:t>(p7</a:t>
            </a:r>
            <a:r>
              <a:rPr lang="ko-KR" altLang="en-US" sz="2400" dirty="0">
                <a:solidFill>
                  <a:srgbClr val="FF0000"/>
                </a:solidFill>
              </a:rPr>
              <a:t>까지는 필수 나머지는 선택</a:t>
            </a:r>
            <a:r>
              <a:rPr lang="en-US" altLang="ko-KR" sz="2400" dirty="0">
                <a:solidFill>
                  <a:srgbClr val="FF0000"/>
                </a:solidFill>
              </a:rPr>
              <a:t>)</a:t>
            </a:r>
            <a:r>
              <a:rPr lang="ko-KR" altLang="en-US" sz="2400" dirty="0"/>
              <a:t>들을 코딩해서 실행해 보세요</a:t>
            </a:r>
            <a:r>
              <a:rPr lang="en-US" altLang="ko-KR" sz="2400" dirty="0"/>
              <a:t>. </a:t>
            </a:r>
          </a:p>
          <a:p>
            <a:pPr marL="363538" indent="-363538">
              <a:buFont typeface="+mj-lt"/>
              <a:buAutoNum type="arabicPeriod"/>
            </a:pPr>
            <a:r>
              <a:rPr lang="ko-KR" altLang="en-US" sz="2400" dirty="0"/>
              <a:t>맨</a:t>
            </a:r>
            <a:r>
              <a:rPr lang="en-US" altLang="ko-KR" sz="2400" dirty="0"/>
              <a:t> </a:t>
            </a:r>
            <a:r>
              <a:rPr lang="ko-KR" altLang="en-US" sz="2400" dirty="0"/>
              <a:t>마지막에 여러분 학번과 이름을 출력해 주세요</a:t>
            </a:r>
            <a:r>
              <a:rPr lang="en-US" altLang="ko-KR" sz="2400" dirty="0"/>
              <a:t>. </a:t>
            </a:r>
            <a:r>
              <a:rPr lang="ko-KR" altLang="en-US" sz="2400" dirty="0"/>
              <a:t>끝</a:t>
            </a:r>
            <a:r>
              <a:rPr lang="en-US" altLang="ko-KR" sz="2400" dirty="0"/>
              <a:t>.</a:t>
            </a:r>
          </a:p>
          <a:p>
            <a:pPr marL="412750" lvl="1" indent="0">
              <a:buClr>
                <a:srgbClr val="FF0066"/>
              </a:buClr>
              <a:buNone/>
            </a:pPr>
            <a:endParaRPr lang="en-US" altLang="ko-KR" sz="2000" dirty="0">
              <a:solidFill>
                <a:schemeClr val="bg1">
                  <a:lumMod val="50000"/>
                </a:schemeClr>
              </a:solidFill>
            </a:endParaRPr>
          </a:p>
          <a:p>
            <a:pPr marL="228600" lvl="1">
              <a:lnSpc>
                <a:spcPct val="120000"/>
              </a:lnSpc>
              <a:buClr>
                <a:srgbClr val="FF3300"/>
              </a:buClr>
            </a:pPr>
            <a:r>
              <a:rPr lang="en-US" altLang="ko-KR" dirty="0"/>
              <a:t>(Online Submit) </a:t>
            </a:r>
            <a:r>
              <a:rPr lang="en-US" altLang="ko-KR" dirty="0">
                <a:hlinkClick r:id="rId6"/>
              </a:rPr>
              <a:t>http://cyber.inu.ac.kr</a:t>
            </a:r>
            <a:r>
              <a:rPr lang="en-US" altLang="ko-KR" dirty="0"/>
              <a:t> </a:t>
            </a:r>
            <a:endParaRPr lang="en-US" altLang="ko-KR" dirty="0">
              <a:solidFill>
                <a:srgbClr val="FF0000"/>
              </a:solidFill>
            </a:endParaRPr>
          </a:p>
          <a:p>
            <a:pPr lvl="1">
              <a:lnSpc>
                <a:spcPct val="120000"/>
              </a:lnSpc>
            </a:pPr>
            <a:r>
              <a:rPr lang="en-US" altLang="ko-KR" dirty="0"/>
              <a:t>1&amp;2 </a:t>
            </a:r>
            <a:r>
              <a:rPr lang="ko-KR" altLang="en-US" dirty="0"/>
              <a:t>코드와</a:t>
            </a:r>
            <a:r>
              <a:rPr lang="en-US" altLang="ko-KR" dirty="0"/>
              <a:t> </a:t>
            </a:r>
            <a:r>
              <a:rPr lang="ko-KR" altLang="en-US" dirty="0" err="1"/>
              <a:t>실행결과를</a:t>
            </a:r>
            <a:r>
              <a:rPr lang="ko-KR" altLang="en-US" dirty="0"/>
              <a:t> 하나의 </a:t>
            </a:r>
            <a:r>
              <a:rPr lang="en-US" altLang="ko-KR" dirty="0" err="1"/>
              <a:t>IPython</a:t>
            </a:r>
            <a:r>
              <a:rPr lang="en-US" altLang="ko-KR" dirty="0"/>
              <a:t> </a:t>
            </a:r>
            <a:r>
              <a:rPr lang="ko-KR" altLang="en-US" dirty="0"/>
              <a:t>파일과 </a:t>
            </a:r>
            <a:r>
              <a:rPr lang="en-US" altLang="ko-KR" dirty="0"/>
              <a:t>pdf </a:t>
            </a:r>
            <a:r>
              <a:rPr lang="ko-KR" altLang="en-US" dirty="0"/>
              <a:t>파일로 제출해주세요</a:t>
            </a:r>
            <a:endParaRPr lang="en-US" altLang="ko-KR" dirty="0"/>
          </a:p>
          <a:p>
            <a:pPr marL="457200" lvl="1" indent="0">
              <a:lnSpc>
                <a:spcPct val="120000"/>
              </a:lnSpc>
              <a:buNone/>
            </a:pPr>
            <a:r>
              <a:rPr lang="en-US" altLang="ko-KR" dirty="0"/>
              <a:t>  </a:t>
            </a:r>
            <a:r>
              <a:rPr lang="ko-KR" altLang="en-US" dirty="0"/>
              <a:t> </a:t>
            </a:r>
            <a:r>
              <a:rPr lang="en-US" altLang="ko-KR" dirty="0"/>
              <a:t>(</a:t>
            </a:r>
            <a:r>
              <a:rPr lang="ko-KR" altLang="en-US" dirty="0"/>
              <a:t>예</a:t>
            </a:r>
            <a:r>
              <a:rPr lang="en-US" altLang="ko-KR" dirty="0"/>
              <a:t>) lab8</a:t>
            </a:r>
            <a:r>
              <a:rPr lang="ko-KR" altLang="en-US" dirty="0"/>
              <a:t>성미영</a:t>
            </a:r>
            <a:r>
              <a:rPr lang="en-US" altLang="ko-KR" dirty="0"/>
              <a:t>.</a:t>
            </a:r>
            <a:r>
              <a:rPr lang="en-US" altLang="ko-KR" dirty="0" err="1"/>
              <a:t>ipynb</a:t>
            </a:r>
            <a:endParaRPr lang="en-US" altLang="ko-KR" dirty="0"/>
          </a:p>
          <a:p>
            <a:pPr lvl="1">
              <a:lnSpc>
                <a:spcPct val="120000"/>
              </a:lnSpc>
            </a:pPr>
            <a:r>
              <a:rPr lang="en-US" altLang="ko-KR" dirty="0">
                <a:solidFill>
                  <a:schemeClr val="accent6">
                    <a:lumMod val="60000"/>
                    <a:lumOff val="40000"/>
                  </a:schemeClr>
                </a:solidFill>
              </a:rPr>
              <a:t>Submit code and execution in one </a:t>
            </a:r>
            <a:r>
              <a:rPr lang="en-US" altLang="ko-KR" dirty="0" err="1">
                <a:solidFill>
                  <a:schemeClr val="accent6">
                    <a:lumMod val="60000"/>
                    <a:lumOff val="40000"/>
                  </a:schemeClr>
                </a:solidFill>
              </a:rPr>
              <a:t>IPython</a:t>
            </a:r>
            <a:r>
              <a:rPr lang="en-US" altLang="ko-KR" dirty="0">
                <a:solidFill>
                  <a:schemeClr val="accent6">
                    <a:lumMod val="60000"/>
                    <a:lumOff val="40000"/>
                  </a:schemeClr>
                </a:solidFill>
              </a:rPr>
              <a:t> file </a:t>
            </a:r>
          </a:p>
          <a:p>
            <a:pPr marL="457200" lvl="1" indent="0">
              <a:lnSpc>
                <a:spcPct val="120000"/>
              </a:lnSpc>
              <a:buNone/>
            </a:pPr>
            <a:r>
              <a:rPr lang="en-US" altLang="ko-KR" dirty="0">
                <a:solidFill>
                  <a:schemeClr val="accent6">
                    <a:lumMod val="60000"/>
                    <a:lumOff val="40000"/>
                  </a:schemeClr>
                </a:solidFill>
              </a:rPr>
              <a:t>   (</a:t>
            </a:r>
            <a:r>
              <a:rPr lang="en-US" altLang="ko-KR" dirty="0" err="1">
                <a:solidFill>
                  <a:schemeClr val="accent6">
                    <a:lumMod val="60000"/>
                    <a:lumOff val="40000"/>
                  </a:schemeClr>
                </a:solidFill>
              </a:rPr>
              <a:t>eg</a:t>
            </a:r>
            <a:r>
              <a:rPr lang="en-US" altLang="ko-KR" dirty="0">
                <a:solidFill>
                  <a:schemeClr val="accent6">
                    <a:lumMod val="60000"/>
                    <a:lumOff val="40000"/>
                  </a:schemeClr>
                </a:solidFill>
              </a:rPr>
              <a:t>.) lab7SUNGMeeYoung.ipynb</a:t>
            </a:r>
            <a:endParaRPr lang="ko-KR" altLang="en-US" dirty="0">
              <a:solidFill>
                <a:schemeClr val="accent6">
                  <a:lumMod val="60000"/>
                  <a:lumOff val="40000"/>
                </a:schemeClr>
              </a:solidFill>
            </a:endParaRPr>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16</a:t>
            </a:fld>
            <a:endParaRPr lang="ko-KR" altLang="en-US"/>
          </a:p>
        </p:txBody>
      </p:sp>
      <p:pic>
        <p:nvPicPr>
          <p:cNvPr id="13" name="오디오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465797153"/>
      </p:ext>
    </p:extLst>
  </p:cSld>
  <p:clrMapOvr>
    <a:masterClrMapping/>
  </p:clrMapOvr>
  <mc:AlternateContent xmlns:mc="http://schemas.openxmlformats.org/markup-compatibility/2006" xmlns:p14="http://schemas.microsoft.com/office/powerpoint/2010/main">
    <mc:Choice Requires="p14">
      <p:transition spd="slow" p14:dur="2000" advTm="36528"/>
    </mc:Choice>
    <mc:Fallback xmlns="">
      <p:transition spd="slow" advTm="36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3"/>
                </p:tgtEl>
              </p:cMediaNode>
            </p:audio>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경사 </a:t>
            </a:r>
            <a:r>
              <a:rPr lang="ko-KR" altLang="en-US" dirty="0" err="1"/>
              <a:t>하강법</a:t>
            </a:r>
            <a:br>
              <a:rPr lang="en-US" altLang="ko-KR" dirty="0"/>
            </a:br>
            <a:r>
              <a:rPr lang="en-US" altLang="ko-KR" dirty="0">
                <a:solidFill>
                  <a:schemeClr val="accent6">
                    <a:lumMod val="60000"/>
                    <a:lumOff val="40000"/>
                  </a:schemeClr>
                </a:solidFill>
              </a:rPr>
              <a:t>Gradient Descent</a:t>
            </a:r>
            <a:endParaRPr lang="ko-KR" altLang="en-US" dirty="0">
              <a:solidFill>
                <a:schemeClr val="accent6">
                  <a:lumMod val="60000"/>
                  <a:lumOff val="40000"/>
                </a:schemeClr>
              </a:solidFill>
            </a:endParaRPr>
          </a:p>
        </p:txBody>
      </p:sp>
      <p:sp>
        <p:nvSpPr>
          <p:cNvPr id="3" name="내용 개체 틀 2"/>
          <p:cNvSpPr>
            <a:spLocks noGrp="1"/>
          </p:cNvSpPr>
          <p:nvPr>
            <p:ph idx="1"/>
          </p:nvPr>
        </p:nvSpPr>
        <p:spPr>
          <a:xfrm>
            <a:off x="838200" y="1545769"/>
            <a:ext cx="11353800" cy="5079317"/>
          </a:xfrm>
        </p:spPr>
        <p:txBody>
          <a:bodyPr>
            <a:noAutofit/>
          </a:bodyPr>
          <a:lstStyle/>
          <a:p>
            <a:r>
              <a:rPr lang="ko-KR" altLang="en-US" sz="1600" dirty="0"/>
              <a:t>가장 적합한</a:t>
            </a:r>
            <a:r>
              <a:rPr lang="en-US" altLang="ko-KR" sz="1600" dirty="0"/>
              <a:t>(best)</a:t>
            </a:r>
            <a:r>
              <a:rPr lang="ko-KR" altLang="en-US" sz="1600" dirty="0"/>
              <a:t>이라</a:t>
            </a:r>
            <a:r>
              <a:rPr lang="en-US" altLang="ko-KR" sz="1600" dirty="0"/>
              <a:t> </a:t>
            </a:r>
            <a:r>
              <a:rPr lang="ko-KR" altLang="en-US" sz="1600" dirty="0"/>
              <a:t>함은 최적화 문제의 답을 내는 것입니다 </a:t>
            </a:r>
            <a:endParaRPr lang="en-US" altLang="ko-KR" sz="1600" dirty="0"/>
          </a:p>
          <a:p>
            <a:pPr lvl="1"/>
            <a:r>
              <a:rPr lang="ko-KR" altLang="en-US" sz="1400" dirty="0"/>
              <a:t>모델의 오류</a:t>
            </a:r>
            <a:r>
              <a:rPr lang="en-US" altLang="ko-KR" sz="1400" dirty="0"/>
              <a:t>(error)</a:t>
            </a:r>
            <a:r>
              <a:rPr lang="ko-KR" altLang="en-US" sz="1400" dirty="0"/>
              <a:t>를 최소화</a:t>
            </a:r>
            <a:endParaRPr lang="en-US" altLang="ko-KR" sz="1400" dirty="0"/>
          </a:p>
          <a:p>
            <a:pPr lvl="1"/>
            <a:r>
              <a:rPr lang="ko-KR" altLang="en-US" sz="1400" dirty="0"/>
              <a:t>가능도</a:t>
            </a:r>
            <a:r>
              <a:rPr lang="en-US" altLang="ko-KR" sz="1400" dirty="0"/>
              <a:t>(likelihood)</a:t>
            </a:r>
            <a:r>
              <a:rPr lang="ko-KR" altLang="en-US" sz="1400" dirty="0"/>
              <a:t>를 최대화</a:t>
            </a:r>
            <a:endParaRPr lang="en-US" altLang="ko-KR" sz="1200" dirty="0"/>
          </a:p>
          <a:p>
            <a:r>
              <a:rPr lang="en-US" altLang="ko-KR" sz="1600" dirty="0">
                <a:solidFill>
                  <a:schemeClr val="accent6">
                    <a:lumMod val="60000"/>
                    <a:lumOff val="40000"/>
                  </a:schemeClr>
                </a:solidFill>
              </a:rPr>
              <a:t>Usually “best” will mean something like “minimizes the error of the model” or “maximizes the likelihood of the data”, some sort of optimization problem.</a:t>
            </a:r>
          </a:p>
          <a:p>
            <a:r>
              <a:rPr lang="ko-KR" altLang="en-US" sz="1600" dirty="0"/>
              <a:t>우리는 종종 함수 </a:t>
            </a:r>
            <a:r>
              <a:rPr lang="en-US" altLang="ko-KR" sz="1600" dirty="0"/>
              <a:t>f</a:t>
            </a:r>
            <a:r>
              <a:rPr lang="ko-KR" altLang="en-US" sz="1600" dirty="0"/>
              <a:t>를 최대화</a:t>
            </a:r>
            <a:r>
              <a:rPr lang="en-US" altLang="ko-KR" sz="1600" dirty="0"/>
              <a:t>(</a:t>
            </a:r>
            <a:r>
              <a:rPr lang="ko-KR" altLang="en-US" sz="1600" dirty="0"/>
              <a:t>또는 최소화</a:t>
            </a:r>
            <a:r>
              <a:rPr lang="en-US" altLang="ko-KR" sz="1600" dirty="0"/>
              <a:t>)</a:t>
            </a:r>
            <a:r>
              <a:rPr lang="ko-KR" altLang="en-US" sz="1600" dirty="0"/>
              <a:t>시키는 </a:t>
            </a:r>
            <a:r>
              <a:rPr lang="ko-KR" altLang="en-US" sz="1600" dirty="0" err="1"/>
              <a:t>입력값</a:t>
            </a:r>
            <a:r>
              <a:rPr lang="ko-KR" altLang="en-US" sz="1600" dirty="0"/>
              <a:t> </a:t>
            </a:r>
            <a:r>
              <a:rPr lang="en-US" altLang="ko-KR" sz="1600" dirty="0"/>
              <a:t>v</a:t>
            </a:r>
            <a:r>
              <a:rPr lang="ko-KR" altLang="en-US" sz="1600" dirty="0"/>
              <a:t>를 찾아야 합니다</a:t>
            </a:r>
            <a:endParaRPr lang="en-US" altLang="ko-KR" sz="1600" dirty="0"/>
          </a:p>
          <a:p>
            <a:r>
              <a:rPr lang="en-US" altLang="ko-KR" sz="1600" dirty="0">
                <a:solidFill>
                  <a:schemeClr val="accent6">
                    <a:lumMod val="60000"/>
                    <a:lumOff val="40000"/>
                  </a:schemeClr>
                </a:solidFill>
              </a:rPr>
              <a:t>We need to find the input v that produces the largest (or smallest) possible value.</a:t>
            </a:r>
          </a:p>
          <a:p>
            <a:r>
              <a:rPr lang="en-US" altLang="ko-KR" sz="1600" dirty="0"/>
              <a:t>(</a:t>
            </a:r>
            <a:r>
              <a:rPr lang="ko-KR" altLang="en-US" sz="1600" dirty="0"/>
              <a:t>예</a:t>
            </a:r>
            <a:r>
              <a:rPr lang="en-US" altLang="ko-KR" sz="1600" dirty="0"/>
              <a:t>) </a:t>
            </a:r>
            <a:r>
              <a:rPr lang="ko-KR" altLang="en-US" sz="1600" dirty="0"/>
              <a:t>함수</a:t>
            </a:r>
            <a:r>
              <a:rPr lang="en-US" altLang="ko-KR" sz="1600" dirty="0"/>
              <a:t> f</a:t>
            </a:r>
          </a:p>
          <a:p>
            <a:pPr marL="414337" lvl="1" indent="0">
              <a:buNone/>
            </a:pPr>
            <a:r>
              <a:rPr lang="en-US" altLang="ko-KR" sz="1400" dirty="0" err="1"/>
              <a:t>def</a:t>
            </a:r>
            <a:r>
              <a:rPr lang="en-US" altLang="ko-KR" sz="1400" dirty="0"/>
              <a:t> </a:t>
            </a:r>
            <a:r>
              <a:rPr lang="en-US" altLang="ko-KR" sz="1400" dirty="0" err="1"/>
              <a:t>sum_of_squares</a:t>
            </a:r>
            <a:r>
              <a:rPr lang="en-US" altLang="ko-KR" sz="1400" dirty="0"/>
              <a:t>(v):</a:t>
            </a:r>
          </a:p>
          <a:p>
            <a:pPr marL="414337" lvl="1" indent="0">
              <a:buNone/>
            </a:pPr>
            <a:r>
              <a:rPr lang="en-US" altLang="ko-KR" sz="1400" dirty="0"/>
              <a:t>    """computes the sum of squared elements in v"""</a:t>
            </a:r>
          </a:p>
          <a:p>
            <a:pPr marL="414337" lvl="1" indent="0">
              <a:buNone/>
            </a:pPr>
            <a:r>
              <a:rPr lang="en-US" altLang="ko-KR" sz="1400" dirty="0"/>
              <a:t>    return sum(</a:t>
            </a:r>
            <a:r>
              <a:rPr lang="en-US" altLang="ko-KR" sz="1400" dirty="0" err="1"/>
              <a:t>v_i</a:t>
            </a:r>
            <a:r>
              <a:rPr lang="en-US" altLang="ko-KR" sz="1400" dirty="0"/>
              <a:t> ** 2 for </a:t>
            </a:r>
            <a:r>
              <a:rPr lang="en-US" altLang="ko-KR" sz="1400" dirty="0" err="1"/>
              <a:t>v_i</a:t>
            </a:r>
            <a:r>
              <a:rPr lang="en-US" altLang="ko-KR" sz="1400" dirty="0"/>
              <a:t> in v)</a:t>
            </a:r>
          </a:p>
          <a:p>
            <a:r>
              <a:rPr lang="ko-KR" altLang="en-US" sz="1600" dirty="0"/>
              <a:t>최적화</a:t>
            </a:r>
            <a:r>
              <a:rPr lang="en-US" altLang="ko-KR" sz="1600" dirty="0"/>
              <a:t>(</a:t>
            </a:r>
            <a:r>
              <a:rPr lang="ko-KR" altLang="en-US" sz="1600" dirty="0"/>
              <a:t>最適化</a:t>
            </a:r>
            <a:r>
              <a:rPr lang="en-US" altLang="ko-KR" sz="1600" dirty="0"/>
              <a:t>, optimization)</a:t>
            </a:r>
            <a:r>
              <a:rPr lang="ko-KR" altLang="en-US" sz="1600" dirty="0"/>
              <a:t>는 사용 가능한 몇 가지 대안 중에서 최고의 요소</a:t>
            </a:r>
            <a:r>
              <a:rPr lang="en-US" altLang="ko-KR" sz="1600" dirty="0"/>
              <a:t>(</a:t>
            </a:r>
            <a:r>
              <a:rPr lang="ko-KR" altLang="en-US" sz="1600" dirty="0"/>
              <a:t>어떤 기준을 고려하여</a:t>
            </a:r>
            <a:r>
              <a:rPr lang="en-US" altLang="ko-KR" sz="1600" dirty="0"/>
              <a:t>)</a:t>
            </a:r>
            <a:r>
              <a:rPr lang="ko-KR" altLang="en-US" sz="1600" dirty="0"/>
              <a:t>를 선택하는 것을 의미합니다</a:t>
            </a:r>
            <a:r>
              <a:rPr lang="en-US" altLang="ko-KR" sz="1600" dirty="0"/>
              <a:t>.</a:t>
            </a:r>
          </a:p>
          <a:p>
            <a:pPr marL="276225" indent="0">
              <a:buNone/>
            </a:pPr>
            <a:r>
              <a:rPr lang="en-US" altLang="ko-KR" sz="1600" dirty="0">
                <a:solidFill>
                  <a:schemeClr val="accent6">
                    <a:lumMod val="60000"/>
                    <a:lumOff val="40000"/>
                  </a:schemeClr>
                </a:solidFill>
              </a:rPr>
              <a:t>Mathematical optimization is the selection of the best element (with regard to some criterion) from some set of available alternatives.</a:t>
            </a:r>
          </a:p>
          <a:p>
            <a:r>
              <a:rPr lang="ko-KR" altLang="en-US" sz="1600" dirty="0" err="1"/>
              <a:t>딥러닝의</a:t>
            </a:r>
            <a:r>
              <a:rPr lang="ko-KR" altLang="en-US" sz="1600" dirty="0"/>
              <a:t> 최적화 목표는 </a:t>
            </a:r>
            <a:r>
              <a:rPr lang="ko-KR" altLang="en-US" sz="1600" dirty="0" err="1"/>
              <a:t>손실함수</a:t>
            </a:r>
            <a:r>
              <a:rPr lang="en-US" altLang="ko-KR" sz="1600" dirty="0"/>
              <a:t>/</a:t>
            </a:r>
            <a:r>
              <a:rPr lang="ko-KR" altLang="en-US" sz="1600" dirty="0" err="1"/>
              <a:t>비용함수</a:t>
            </a:r>
            <a:r>
              <a:rPr lang="en-US" altLang="ko-KR" sz="1600" dirty="0"/>
              <a:t>/</a:t>
            </a:r>
            <a:r>
              <a:rPr lang="ko-KR" altLang="en-US" sz="1600" dirty="0" err="1"/>
              <a:t>오류함수의</a:t>
            </a:r>
            <a:r>
              <a:rPr lang="ko-KR" altLang="en-US" sz="1600" dirty="0"/>
              <a:t> 값을 최소화하는 방향으로 </a:t>
            </a:r>
            <a:r>
              <a:rPr lang="ko-KR" altLang="en-US" sz="1600" dirty="0" err="1"/>
              <a:t>하이퍼파라미터의</a:t>
            </a:r>
            <a:r>
              <a:rPr lang="ko-KR" altLang="en-US" sz="1600" dirty="0"/>
              <a:t> 값을 찾는 것입니다</a:t>
            </a:r>
            <a:endParaRPr lang="en-US" altLang="ko-KR" sz="1600" dirty="0"/>
          </a:p>
          <a:p>
            <a:pPr marL="276225" indent="0">
              <a:buNone/>
            </a:pPr>
            <a:r>
              <a:rPr lang="en-US" altLang="ko-KR" sz="1600" dirty="0">
                <a:solidFill>
                  <a:schemeClr val="accent6">
                    <a:lumMod val="60000"/>
                    <a:lumOff val="40000"/>
                  </a:schemeClr>
                </a:solidFill>
              </a:rPr>
              <a:t>The goal of optimization in deep learning is to find the value of the </a:t>
            </a:r>
            <a:r>
              <a:rPr lang="en-US" altLang="ko-KR" sz="1600" dirty="0" err="1">
                <a:solidFill>
                  <a:schemeClr val="accent6">
                    <a:lumMod val="60000"/>
                    <a:lumOff val="40000"/>
                  </a:schemeClr>
                </a:solidFill>
              </a:rPr>
              <a:t>hyperparameters</a:t>
            </a:r>
            <a:r>
              <a:rPr lang="en-US" altLang="ko-KR" sz="1600" dirty="0">
                <a:solidFill>
                  <a:schemeClr val="accent6">
                    <a:lumMod val="60000"/>
                    <a:lumOff val="40000"/>
                  </a:schemeClr>
                </a:solidFill>
              </a:rPr>
              <a:t> in the direction for minimizing the value of the loss function/cost function/error function.</a:t>
            </a:r>
          </a:p>
          <a:p>
            <a:r>
              <a:rPr lang="ko-KR" altLang="en-US" sz="1600" dirty="0" err="1"/>
              <a:t>그래디언트</a:t>
            </a:r>
            <a:r>
              <a:rPr lang="en-US" altLang="ko-KR" sz="1600" dirty="0"/>
              <a:t>(gradient, </a:t>
            </a:r>
            <a:r>
              <a:rPr lang="ko-KR" altLang="en-US" sz="1600" dirty="0"/>
              <a:t>경사</a:t>
            </a:r>
            <a:r>
              <a:rPr lang="en-US" altLang="ko-KR" sz="1600" dirty="0"/>
              <a:t>, </a:t>
            </a:r>
            <a:r>
              <a:rPr lang="ko-KR" altLang="en-US" sz="1600" dirty="0"/>
              <a:t>기울기</a:t>
            </a:r>
            <a:r>
              <a:rPr lang="en-US" altLang="ko-KR" sz="1600" dirty="0"/>
              <a:t>, </a:t>
            </a:r>
            <a:r>
              <a:rPr lang="ko-KR" altLang="en-US" sz="1600" dirty="0" err="1"/>
              <a:t>편미분</a:t>
            </a:r>
            <a:r>
              <a:rPr lang="ko-KR" altLang="en-US" sz="1600" dirty="0"/>
              <a:t> 벡터</a:t>
            </a:r>
            <a:r>
              <a:rPr lang="en-US" altLang="ko-KR" sz="1600" dirty="0"/>
              <a:t>)</a:t>
            </a:r>
            <a:r>
              <a:rPr lang="ko-KR" altLang="en-US" sz="1600" dirty="0"/>
              <a:t>는</a:t>
            </a:r>
            <a:r>
              <a:rPr lang="en-US" altLang="ko-KR" sz="1600" dirty="0"/>
              <a:t> </a:t>
            </a:r>
            <a:r>
              <a:rPr lang="ko-KR" altLang="en-US" sz="1600" dirty="0"/>
              <a:t>함수가 가장 빠르게 증가할 수 있는 방향을 나타냅니다</a:t>
            </a:r>
            <a:endParaRPr lang="en-US" altLang="ko-KR" sz="1600" dirty="0"/>
          </a:p>
          <a:p>
            <a:pPr marL="261938" indent="0">
              <a:buNone/>
            </a:pPr>
            <a:r>
              <a:rPr lang="en-US" altLang="ko-KR" sz="1600" dirty="0">
                <a:solidFill>
                  <a:schemeClr val="accent6">
                    <a:lumMod val="60000"/>
                    <a:lumOff val="40000"/>
                  </a:schemeClr>
                </a:solidFill>
              </a:rPr>
              <a:t>The gradient (the vector of partial derivatives) gives the input direction in which the function most quickly increases.</a:t>
            </a:r>
            <a:endParaRPr lang="ko-KR" altLang="en-US" sz="1600" dirty="0">
              <a:solidFill>
                <a:schemeClr val="accent6">
                  <a:lumMod val="60000"/>
                  <a:lumOff val="40000"/>
                </a:schemeClr>
              </a:solidFill>
            </a:endParaRPr>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2</a:t>
            </a:fld>
            <a:endParaRPr lang="ko-KR" altLang="en-US"/>
          </a:p>
        </p:txBody>
      </p:sp>
      <p:pic>
        <p:nvPicPr>
          <p:cNvPr id="39" name="오디오 3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083603089"/>
      </p:ext>
    </p:extLst>
  </p:cSld>
  <p:clrMapOvr>
    <a:masterClrMapping/>
  </p:clrMapOvr>
  <mc:AlternateContent xmlns:mc="http://schemas.openxmlformats.org/markup-compatibility/2006" xmlns:p14="http://schemas.microsoft.com/office/powerpoint/2010/main">
    <mc:Choice Requires="p14">
      <p:transition spd="slow" p14:dur="2000" advTm="110037"/>
    </mc:Choice>
    <mc:Fallback xmlns="">
      <p:transition spd="slow" advTm="110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39"/>
                </p:tgtEl>
              </p:cMediaNode>
            </p:audio>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275573"/>
            <a:ext cx="10515600" cy="1090811"/>
          </a:xfrm>
        </p:spPr>
        <p:txBody>
          <a:bodyPr>
            <a:noAutofit/>
          </a:bodyPr>
          <a:lstStyle/>
          <a:p>
            <a:r>
              <a:rPr lang="ko-KR" altLang="en-US" sz="3200" dirty="0"/>
              <a:t>기본</a:t>
            </a:r>
            <a:r>
              <a:rPr lang="en-US" altLang="ko-KR" sz="3200" dirty="0"/>
              <a:t> </a:t>
            </a:r>
            <a:r>
              <a:rPr lang="ko-KR" altLang="en-US" sz="3200" dirty="0"/>
              <a:t>설정</a:t>
            </a:r>
            <a:br>
              <a:rPr lang="en-US" altLang="ko-KR" sz="3200" dirty="0"/>
            </a:br>
            <a:r>
              <a:rPr lang="en-US" altLang="ko-KR" sz="3200" dirty="0">
                <a:solidFill>
                  <a:schemeClr val="accent6">
                    <a:lumMod val="60000"/>
                    <a:lumOff val="40000"/>
                  </a:schemeClr>
                </a:solidFill>
              </a:rPr>
              <a:t>Basic Setting</a:t>
            </a:r>
            <a:endParaRPr lang="ko-KR" altLang="en-US" sz="3200" dirty="0">
              <a:solidFill>
                <a:schemeClr val="accent6">
                  <a:lumMod val="60000"/>
                  <a:lumOff val="40000"/>
                </a:schemeClr>
              </a:solidFill>
            </a:endParaRPr>
          </a:p>
        </p:txBody>
      </p:sp>
      <p:sp>
        <p:nvSpPr>
          <p:cNvPr id="3" name="내용 개체 틀 2"/>
          <p:cNvSpPr>
            <a:spLocks noGrp="1"/>
          </p:cNvSpPr>
          <p:nvPr>
            <p:ph idx="1"/>
          </p:nvPr>
        </p:nvSpPr>
        <p:spPr>
          <a:xfrm>
            <a:off x="838200" y="1340259"/>
            <a:ext cx="10515600" cy="5442772"/>
          </a:xfrm>
          <a:ln>
            <a:solidFill>
              <a:srgbClr val="00B050"/>
            </a:solidFill>
          </a:ln>
        </p:spPr>
        <p:txBody>
          <a:bodyPr>
            <a:noAutofit/>
          </a:bodyPr>
          <a:lstStyle/>
          <a:p>
            <a:pPr marL="0" indent="0">
              <a:buNone/>
            </a:pPr>
            <a:r>
              <a:rPr lang="en-US" altLang="ko-KR" sz="1100" dirty="0"/>
              <a:t>from </a:t>
            </a:r>
            <a:r>
              <a:rPr lang="en-US" altLang="ko-KR" sz="1100" dirty="0" err="1"/>
              <a:t>IPython.core.interactiveshell</a:t>
            </a:r>
            <a:r>
              <a:rPr lang="en-US" altLang="ko-KR" sz="1100" dirty="0"/>
              <a:t> import </a:t>
            </a:r>
            <a:r>
              <a:rPr lang="en-US" altLang="ko-KR" sz="1100" dirty="0" err="1"/>
              <a:t>InteractiveShell</a:t>
            </a:r>
            <a:endParaRPr lang="en-US" altLang="ko-KR" sz="1100" dirty="0"/>
          </a:p>
          <a:p>
            <a:pPr marL="0" indent="0">
              <a:buNone/>
            </a:pPr>
            <a:r>
              <a:rPr lang="en-US" altLang="ko-KR" sz="1100" dirty="0" err="1"/>
              <a:t>InteractiveShell.ast_node_interactivity</a:t>
            </a:r>
            <a:r>
              <a:rPr lang="en-US" altLang="ko-KR" sz="1100" dirty="0"/>
              <a:t> = "all"</a:t>
            </a:r>
          </a:p>
          <a:p>
            <a:pPr marL="0" indent="0">
              <a:buNone/>
            </a:pPr>
            <a:endParaRPr lang="en-US" altLang="ko-KR" sz="1100" dirty="0"/>
          </a:p>
          <a:p>
            <a:pPr marL="0" indent="0">
              <a:buNone/>
            </a:pPr>
            <a:r>
              <a:rPr lang="en-US" altLang="ko-KR" sz="1100" dirty="0"/>
              <a:t>from collections import Counter</a:t>
            </a:r>
          </a:p>
          <a:p>
            <a:pPr marL="0" indent="0">
              <a:buNone/>
            </a:pPr>
            <a:r>
              <a:rPr lang="en-US" altLang="ko-KR" sz="1100" dirty="0"/>
              <a:t>#from </a:t>
            </a:r>
            <a:r>
              <a:rPr lang="en-US" altLang="ko-KR" sz="1100" dirty="0" err="1"/>
              <a:t>linear_algebra</a:t>
            </a:r>
            <a:r>
              <a:rPr lang="en-US" altLang="ko-KR" sz="1100" dirty="0"/>
              <a:t> import distance, </a:t>
            </a:r>
            <a:r>
              <a:rPr lang="en-US" altLang="ko-KR" sz="1100" dirty="0" err="1"/>
              <a:t>vector_subtract</a:t>
            </a:r>
            <a:r>
              <a:rPr lang="en-US" altLang="ko-KR" sz="1100" dirty="0"/>
              <a:t>, </a:t>
            </a:r>
            <a:r>
              <a:rPr lang="en-US" altLang="ko-KR" sz="1100" dirty="0" err="1"/>
              <a:t>scalar_multiply</a:t>
            </a:r>
            <a:endParaRPr lang="en-US" altLang="ko-KR" sz="1100" dirty="0"/>
          </a:p>
          <a:p>
            <a:pPr marL="0" indent="0">
              <a:buNone/>
            </a:pPr>
            <a:endParaRPr lang="en-US" altLang="ko-KR" sz="1100" dirty="0"/>
          </a:p>
          <a:p>
            <a:pPr marL="0" indent="0">
              <a:buNone/>
            </a:pPr>
            <a:r>
              <a:rPr lang="en-US" altLang="ko-KR" sz="1100" dirty="0"/>
              <a:t>#original version</a:t>
            </a:r>
          </a:p>
          <a:p>
            <a:pPr marL="0" indent="0">
              <a:buNone/>
            </a:pPr>
            <a:r>
              <a:rPr lang="en-US" altLang="ko-KR" sz="1100" dirty="0" err="1"/>
              <a:t>def</a:t>
            </a:r>
            <a:r>
              <a:rPr lang="en-US" altLang="ko-KR" sz="1100" dirty="0"/>
              <a:t> </a:t>
            </a:r>
            <a:r>
              <a:rPr lang="en-US" altLang="ko-KR" sz="1100" dirty="0" err="1"/>
              <a:t>squared_distance</a:t>
            </a:r>
            <a:r>
              <a:rPr lang="en-US" altLang="ko-KR" sz="1100" dirty="0"/>
              <a:t>(v, w):</a:t>
            </a:r>
          </a:p>
          <a:p>
            <a:pPr marL="0" indent="0">
              <a:buNone/>
            </a:pPr>
            <a:r>
              <a:rPr lang="en-US" altLang="ko-KR" sz="1100" dirty="0"/>
              <a:t>    return </a:t>
            </a:r>
            <a:r>
              <a:rPr lang="en-US" altLang="ko-KR" sz="1100" dirty="0" err="1"/>
              <a:t>sum_of_squares</a:t>
            </a:r>
            <a:r>
              <a:rPr lang="en-US" altLang="ko-KR" sz="1100" dirty="0"/>
              <a:t>(</a:t>
            </a:r>
            <a:r>
              <a:rPr lang="en-US" altLang="ko-KR" sz="1100" dirty="0" err="1"/>
              <a:t>vector_subtract</a:t>
            </a:r>
            <a:r>
              <a:rPr lang="en-US" altLang="ko-KR" sz="1100" dirty="0"/>
              <a:t>(v, w))</a:t>
            </a:r>
          </a:p>
          <a:p>
            <a:pPr marL="0" indent="0">
              <a:buNone/>
            </a:pPr>
            <a:endParaRPr lang="en-US" altLang="ko-KR" sz="1100" dirty="0"/>
          </a:p>
          <a:p>
            <a:pPr marL="0" indent="0">
              <a:buNone/>
            </a:pPr>
            <a:r>
              <a:rPr lang="en-US" altLang="ko-KR" sz="1100" dirty="0" err="1"/>
              <a:t>def</a:t>
            </a:r>
            <a:r>
              <a:rPr lang="en-US" altLang="ko-KR" sz="1100" dirty="0"/>
              <a:t> distance(v, w):</a:t>
            </a:r>
          </a:p>
          <a:p>
            <a:pPr marL="0" indent="0">
              <a:buNone/>
            </a:pPr>
            <a:r>
              <a:rPr lang="en-US" altLang="ko-KR" sz="1100" dirty="0"/>
              <a:t>   return </a:t>
            </a:r>
            <a:r>
              <a:rPr lang="en-US" altLang="ko-KR" sz="1100" dirty="0" err="1"/>
              <a:t>math.sqrt</a:t>
            </a:r>
            <a:r>
              <a:rPr lang="en-US" altLang="ko-KR" sz="1100" dirty="0"/>
              <a:t>(</a:t>
            </a:r>
            <a:r>
              <a:rPr lang="en-US" altLang="ko-KR" sz="1100" dirty="0" err="1"/>
              <a:t>squared_distance</a:t>
            </a:r>
            <a:r>
              <a:rPr lang="en-US" altLang="ko-KR" sz="1100" dirty="0"/>
              <a:t>(v, w))</a:t>
            </a:r>
          </a:p>
          <a:p>
            <a:pPr marL="0" indent="0">
              <a:buNone/>
            </a:pPr>
            <a:endParaRPr lang="en-US" altLang="ko-KR" sz="1100" dirty="0"/>
          </a:p>
          <a:p>
            <a:pPr marL="0" indent="0">
              <a:buNone/>
            </a:pPr>
            <a:r>
              <a:rPr lang="en-US" altLang="ko-KR" sz="1100" dirty="0" err="1"/>
              <a:t>def</a:t>
            </a:r>
            <a:r>
              <a:rPr lang="en-US" altLang="ko-KR" sz="1100" dirty="0"/>
              <a:t> </a:t>
            </a:r>
            <a:r>
              <a:rPr lang="en-US" altLang="ko-KR" sz="1100" dirty="0" err="1"/>
              <a:t>vector_subtract</a:t>
            </a:r>
            <a:r>
              <a:rPr lang="en-US" altLang="ko-KR" sz="1100" dirty="0"/>
              <a:t>(v, w):</a:t>
            </a:r>
          </a:p>
          <a:p>
            <a:pPr marL="0" indent="0">
              <a:buNone/>
            </a:pPr>
            <a:r>
              <a:rPr lang="en-US" altLang="ko-KR" sz="1100" dirty="0"/>
              <a:t>    """subtracts two vectors </a:t>
            </a:r>
            <a:r>
              <a:rPr lang="en-US" altLang="ko-KR" sz="1100" dirty="0" err="1"/>
              <a:t>componentwise</a:t>
            </a:r>
            <a:r>
              <a:rPr lang="en-US" altLang="ko-KR" sz="1100" dirty="0"/>
              <a:t>"""</a:t>
            </a:r>
          </a:p>
          <a:p>
            <a:pPr marL="0" indent="0">
              <a:buNone/>
            </a:pPr>
            <a:r>
              <a:rPr lang="en-US" altLang="ko-KR" sz="1100" dirty="0"/>
              <a:t>    return [</a:t>
            </a:r>
            <a:r>
              <a:rPr lang="en-US" altLang="ko-KR" sz="1100" dirty="0" err="1"/>
              <a:t>v_i</a:t>
            </a:r>
            <a:r>
              <a:rPr lang="en-US" altLang="ko-KR" sz="1100" dirty="0"/>
              <a:t> - </a:t>
            </a:r>
            <a:r>
              <a:rPr lang="en-US" altLang="ko-KR" sz="1100" dirty="0" err="1"/>
              <a:t>w_i</a:t>
            </a:r>
            <a:r>
              <a:rPr lang="en-US" altLang="ko-KR" sz="1100" dirty="0"/>
              <a:t> for </a:t>
            </a:r>
            <a:r>
              <a:rPr lang="en-US" altLang="ko-KR" sz="1100" dirty="0" err="1"/>
              <a:t>v_i</a:t>
            </a:r>
            <a:r>
              <a:rPr lang="en-US" altLang="ko-KR" sz="1100" dirty="0"/>
              <a:t>, </a:t>
            </a:r>
            <a:r>
              <a:rPr lang="en-US" altLang="ko-KR" sz="1100" dirty="0" err="1"/>
              <a:t>w_i</a:t>
            </a:r>
            <a:r>
              <a:rPr lang="en-US" altLang="ko-KR" sz="1100" dirty="0"/>
              <a:t> in zip(</a:t>
            </a:r>
            <a:r>
              <a:rPr lang="en-US" altLang="ko-KR" sz="1100" dirty="0" err="1"/>
              <a:t>v,w</a:t>
            </a:r>
            <a:r>
              <a:rPr lang="en-US" altLang="ko-KR" sz="1100" dirty="0"/>
              <a:t>)]</a:t>
            </a:r>
          </a:p>
          <a:p>
            <a:pPr marL="0" indent="0">
              <a:buNone/>
            </a:pPr>
            <a:endParaRPr lang="en-US" altLang="ko-KR" sz="1100" dirty="0"/>
          </a:p>
          <a:p>
            <a:pPr marL="0" indent="0">
              <a:buNone/>
            </a:pPr>
            <a:r>
              <a:rPr lang="en-US" altLang="ko-KR" sz="1100" dirty="0" err="1"/>
              <a:t>def</a:t>
            </a:r>
            <a:r>
              <a:rPr lang="en-US" altLang="ko-KR" sz="1100" dirty="0"/>
              <a:t> </a:t>
            </a:r>
            <a:r>
              <a:rPr lang="en-US" altLang="ko-KR" sz="1100" dirty="0" err="1"/>
              <a:t>scalar_multiply</a:t>
            </a:r>
            <a:r>
              <a:rPr lang="en-US" altLang="ko-KR" sz="1100" dirty="0"/>
              <a:t>(c, v):</a:t>
            </a:r>
          </a:p>
          <a:p>
            <a:pPr marL="0" indent="0">
              <a:buNone/>
            </a:pPr>
            <a:r>
              <a:rPr lang="en-US" altLang="ko-KR" sz="1100" dirty="0"/>
              <a:t>    return [c * </a:t>
            </a:r>
            <a:r>
              <a:rPr lang="en-US" altLang="ko-KR" sz="1100" dirty="0" err="1"/>
              <a:t>v_i</a:t>
            </a:r>
            <a:r>
              <a:rPr lang="en-US" altLang="ko-KR" sz="1100" dirty="0"/>
              <a:t> for </a:t>
            </a:r>
            <a:r>
              <a:rPr lang="en-US" altLang="ko-KR" sz="1100" dirty="0" err="1"/>
              <a:t>v_i</a:t>
            </a:r>
            <a:r>
              <a:rPr lang="en-US" altLang="ko-KR" sz="1100" dirty="0"/>
              <a:t> in v]</a:t>
            </a:r>
          </a:p>
          <a:p>
            <a:pPr marL="0" indent="0">
              <a:buNone/>
            </a:pPr>
            <a:endParaRPr lang="en-US" altLang="ko-KR" sz="1100" dirty="0"/>
          </a:p>
          <a:p>
            <a:pPr marL="0" indent="0">
              <a:buNone/>
            </a:pPr>
            <a:r>
              <a:rPr lang="en-US" altLang="ko-KR" sz="1100" dirty="0" err="1"/>
              <a:t>def</a:t>
            </a:r>
            <a:r>
              <a:rPr lang="en-US" altLang="ko-KR" sz="1100" dirty="0"/>
              <a:t> </a:t>
            </a:r>
            <a:r>
              <a:rPr lang="en-US" altLang="ko-KR" sz="1100" dirty="0" err="1"/>
              <a:t>vector_add</a:t>
            </a:r>
            <a:r>
              <a:rPr lang="en-US" altLang="ko-KR" sz="1100" dirty="0"/>
              <a:t>(v, w):</a:t>
            </a:r>
          </a:p>
          <a:p>
            <a:pPr marL="0" indent="0">
              <a:buNone/>
            </a:pPr>
            <a:r>
              <a:rPr lang="en-US" altLang="ko-KR" sz="1100" dirty="0"/>
              <a:t>    """adds two vectors </a:t>
            </a:r>
            <a:r>
              <a:rPr lang="en-US" altLang="ko-KR" sz="1100" dirty="0" err="1"/>
              <a:t>componentwise</a:t>
            </a:r>
            <a:r>
              <a:rPr lang="en-US" altLang="ko-KR" sz="1100" dirty="0"/>
              <a:t>"""</a:t>
            </a:r>
          </a:p>
          <a:p>
            <a:pPr marL="0" indent="0">
              <a:buNone/>
            </a:pPr>
            <a:r>
              <a:rPr lang="en-US" altLang="ko-KR" sz="1100" dirty="0"/>
              <a:t>    return [</a:t>
            </a:r>
            <a:r>
              <a:rPr lang="en-US" altLang="ko-KR" sz="1100" dirty="0" err="1"/>
              <a:t>v_i</a:t>
            </a:r>
            <a:r>
              <a:rPr lang="en-US" altLang="ko-KR" sz="1100" dirty="0"/>
              <a:t> + </a:t>
            </a:r>
            <a:r>
              <a:rPr lang="en-US" altLang="ko-KR" sz="1100" dirty="0" err="1"/>
              <a:t>w_i</a:t>
            </a:r>
            <a:r>
              <a:rPr lang="en-US" altLang="ko-KR" sz="1100" dirty="0"/>
              <a:t> for </a:t>
            </a:r>
            <a:r>
              <a:rPr lang="en-US" altLang="ko-KR" sz="1100" dirty="0" err="1"/>
              <a:t>v_i</a:t>
            </a:r>
            <a:r>
              <a:rPr lang="en-US" altLang="ko-KR" sz="1100" dirty="0"/>
              <a:t>, </a:t>
            </a:r>
            <a:r>
              <a:rPr lang="en-US" altLang="ko-KR" sz="1100" dirty="0" err="1"/>
              <a:t>w_i</a:t>
            </a:r>
            <a:r>
              <a:rPr lang="en-US" altLang="ko-KR" sz="1100" dirty="0"/>
              <a:t> in zip(</a:t>
            </a:r>
            <a:r>
              <a:rPr lang="en-US" altLang="ko-KR" sz="1100" dirty="0" err="1"/>
              <a:t>v,w</a:t>
            </a:r>
            <a:r>
              <a:rPr lang="en-US" altLang="ko-KR" sz="1100" dirty="0"/>
              <a:t>)]</a:t>
            </a:r>
          </a:p>
          <a:p>
            <a:pPr marL="0" indent="0">
              <a:buNone/>
            </a:pPr>
            <a:endParaRPr lang="en-US" altLang="ko-KR" sz="1100" dirty="0"/>
          </a:p>
          <a:p>
            <a:pPr marL="0" indent="0">
              <a:buNone/>
            </a:pPr>
            <a:r>
              <a:rPr lang="en-US" altLang="ko-KR" sz="1100" dirty="0" err="1"/>
              <a:t>def</a:t>
            </a:r>
            <a:r>
              <a:rPr lang="en-US" altLang="ko-KR" sz="1100" dirty="0"/>
              <a:t> </a:t>
            </a:r>
            <a:r>
              <a:rPr lang="en-US" altLang="ko-KR" sz="1100" dirty="0" err="1"/>
              <a:t>vector_sum</a:t>
            </a:r>
            <a:r>
              <a:rPr lang="en-US" altLang="ko-KR" sz="1100" dirty="0"/>
              <a:t>(vectors):</a:t>
            </a:r>
          </a:p>
          <a:p>
            <a:pPr marL="0" indent="0">
              <a:buNone/>
            </a:pPr>
            <a:r>
              <a:rPr lang="en-US" altLang="ko-KR" sz="1100" dirty="0"/>
              <a:t>    return reduce(</a:t>
            </a:r>
            <a:r>
              <a:rPr lang="en-US" altLang="ko-KR" sz="1100" dirty="0" err="1"/>
              <a:t>vector_add</a:t>
            </a:r>
            <a:r>
              <a:rPr lang="en-US" altLang="ko-KR" sz="1100" dirty="0"/>
              <a:t>, vectors)</a:t>
            </a:r>
          </a:p>
          <a:p>
            <a:pPr marL="0" indent="0">
              <a:buNone/>
            </a:pPr>
            <a:endParaRPr lang="en-US" altLang="ko-KR" sz="1100" dirty="0"/>
          </a:p>
          <a:p>
            <a:pPr marL="0" indent="0">
              <a:buNone/>
            </a:pPr>
            <a:r>
              <a:rPr lang="en-US" altLang="ko-KR" sz="1100" dirty="0" err="1"/>
              <a:t>def</a:t>
            </a:r>
            <a:r>
              <a:rPr lang="en-US" altLang="ko-KR" sz="1100" dirty="0"/>
              <a:t> </a:t>
            </a:r>
            <a:r>
              <a:rPr lang="en-US" altLang="ko-KR" sz="1100" dirty="0" err="1"/>
              <a:t>vector_mean</a:t>
            </a:r>
            <a:r>
              <a:rPr lang="en-US" altLang="ko-KR" sz="1100" dirty="0"/>
              <a:t>(vectors):</a:t>
            </a:r>
          </a:p>
          <a:p>
            <a:pPr marL="0" indent="0">
              <a:buNone/>
            </a:pPr>
            <a:r>
              <a:rPr lang="en-US" altLang="ko-KR" sz="1100" dirty="0"/>
              <a:t>    """compute the vector whose </a:t>
            </a:r>
            <a:r>
              <a:rPr lang="en-US" altLang="ko-KR" sz="1100" dirty="0" err="1"/>
              <a:t>i-th</a:t>
            </a:r>
            <a:r>
              <a:rPr lang="en-US" altLang="ko-KR" sz="1100" dirty="0"/>
              <a:t> element is the mean of the</a:t>
            </a:r>
          </a:p>
          <a:p>
            <a:pPr marL="0" indent="0">
              <a:buNone/>
            </a:pPr>
            <a:r>
              <a:rPr lang="en-US" altLang="ko-KR" sz="1100" dirty="0"/>
              <a:t>    </a:t>
            </a:r>
            <a:r>
              <a:rPr lang="en-US" altLang="ko-KR" sz="1100" dirty="0" err="1"/>
              <a:t>i-th</a:t>
            </a:r>
            <a:r>
              <a:rPr lang="en-US" altLang="ko-KR" sz="1100" dirty="0"/>
              <a:t> elements of the input vectors"""</a:t>
            </a:r>
          </a:p>
          <a:p>
            <a:pPr marL="0" indent="0">
              <a:buNone/>
            </a:pPr>
            <a:r>
              <a:rPr lang="en-US" altLang="ko-KR" sz="1100" dirty="0"/>
              <a:t>    n = </a:t>
            </a:r>
            <a:r>
              <a:rPr lang="en-US" altLang="ko-KR" sz="1100" dirty="0" err="1"/>
              <a:t>len</a:t>
            </a:r>
            <a:r>
              <a:rPr lang="en-US" altLang="ko-KR" sz="1100" dirty="0"/>
              <a:t>(vectors)</a:t>
            </a:r>
          </a:p>
          <a:p>
            <a:pPr marL="0" indent="0">
              <a:buNone/>
            </a:pPr>
            <a:r>
              <a:rPr lang="en-US" altLang="ko-KR" sz="1100" dirty="0"/>
              <a:t>    return </a:t>
            </a:r>
            <a:r>
              <a:rPr lang="en-US" altLang="ko-KR" sz="1100" dirty="0" err="1"/>
              <a:t>scalar_multiply</a:t>
            </a:r>
            <a:r>
              <a:rPr lang="en-US" altLang="ko-KR" sz="1100" dirty="0"/>
              <a:t>(1/n, </a:t>
            </a:r>
            <a:r>
              <a:rPr lang="en-US" altLang="ko-KR" sz="1100" dirty="0" err="1"/>
              <a:t>vector_sum</a:t>
            </a:r>
            <a:r>
              <a:rPr lang="en-US" altLang="ko-KR" sz="1100" dirty="0"/>
              <a:t>(vectors))</a:t>
            </a:r>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3</a:t>
            </a:fld>
            <a:endParaRPr lang="ko-KR" altLang="en-US"/>
          </a:p>
        </p:txBody>
      </p:sp>
      <p:pic>
        <p:nvPicPr>
          <p:cNvPr id="10" name="오디오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25533750"/>
      </p:ext>
    </p:extLst>
  </p:cSld>
  <p:clrMapOvr>
    <a:masterClrMapping/>
  </p:clrMapOvr>
  <mc:AlternateContent xmlns:mc="http://schemas.openxmlformats.org/markup-compatibility/2006" xmlns:p14="http://schemas.microsoft.com/office/powerpoint/2010/main">
    <mc:Choice Requires="p14">
      <p:transition spd="slow" p14:dur="2000" advTm="28510"/>
    </mc:Choice>
    <mc:Fallback xmlns="">
      <p:transition spd="slow" advTm="28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275573"/>
            <a:ext cx="10515600" cy="1090811"/>
          </a:xfrm>
        </p:spPr>
        <p:txBody>
          <a:bodyPr>
            <a:noAutofit/>
          </a:bodyPr>
          <a:lstStyle/>
          <a:p>
            <a:r>
              <a:rPr lang="ko-KR" altLang="en-US" sz="3200" dirty="0"/>
              <a:t>경사 </a:t>
            </a:r>
            <a:r>
              <a:rPr lang="ko-KR" altLang="en-US" sz="3200" dirty="0" err="1"/>
              <a:t>하강법의</a:t>
            </a:r>
            <a:r>
              <a:rPr lang="ko-KR" altLang="en-US" sz="3200" dirty="0"/>
              <a:t> 숨의 의미</a:t>
            </a:r>
            <a:br>
              <a:rPr lang="en-US" altLang="ko-KR" sz="3200" dirty="0"/>
            </a:br>
            <a:r>
              <a:rPr lang="en-US" altLang="ko-KR" sz="3200" dirty="0">
                <a:solidFill>
                  <a:schemeClr val="accent6">
                    <a:lumMod val="60000"/>
                    <a:lumOff val="40000"/>
                  </a:schemeClr>
                </a:solidFill>
              </a:rPr>
              <a:t>The Idea Behind Gradient Descent</a:t>
            </a:r>
            <a:endParaRPr lang="ko-KR" altLang="en-US" sz="3200" dirty="0">
              <a:solidFill>
                <a:schemeClr val="accent6">
                  <a:lumMod val="60000"/>
                  <a:lumOff val="40000"/>
                </a:schemeClr>
              </a:solidFill>
            </a:endParaRPr>
          </a:p>
        </p:txBody>
      </p:sp>
      <p:sp>
        <p:nvSpPr>
          <p:cNvPr id="3" name="내용 개체 틀 2"/>
          <p:cNvSpPr>
            <a:spLocks noGrp="1"/>
          </p:cNvSpPr>
          <p:nvPr>
            <p:ph idx="1"/>
          </p:nvPr>
        </p:nvSpPr>
        <p:spPr>
          <a:xfrm>
            <a:off x="838200" y="2330605"/>
            <a:ext cx="10515600" cy="4478552"/>
          </a:xfrm>
          <a:ln>
            <a:solidFill>
              <a:srgbClr val="00B050"/>
            </a:solidFill>
          </a:ln>
        </p:spPr>
        <p:txBody>
          <a:bodyPr>
            <a:noAutofit/>
          </a:bodyPr>
          <a:lstStyle/>
          <a:p>
            <a:pPr marL="0" indent="0">
              <a:buNone/>
            </a:pPr>
            <a:r>
              <a:rPr lang="en-US" altLang="ko-KR" sz="1800" dirty="0"/>
              <a:t>from </a:t>
            </a:r>
            <a:r>
              <a:rPr lang="en-US" altLang="ko-KR" sz="1800" dirty="0" err="1"/>
              <a:t>functools</a:t>
            </a:r>
            <a:r>
              <a:rPr lang="en-US" altLang="ko-KR" sz="1800" dirty="0"/>
              <a:t> import reduce</a:t>
            </a:r>
          </a:p>
          <a:p>
            <a:pPr marL="0" indent="0">
              <a:buNone/>
            </a:pPr>
            <a:r>
              <a:rPr lang="en-US" altLang="ko-KR" sz="1800" dirty="0"/>
              <a:t>import math, random</a:t>
            </a:r>
          </a:p>
          <a:p>
            <a:pPr marL="0" indent="0">
              <a:buNone/>
            </a:pPr>
            <a:endParaRPr lang="en-US" altLang="ko-KR" sz="1800" dirty="0"/>
          </a:p>
          <a:p>
            <a:pPr marL="0" indent="0">
              <a:buNone/>
            </a:pPr>
            <a:r>
              <a:rPr lang="en-US" altLang="ko-KR" sz="1800" dirty="0"/>
              <a:t>import </a:t>
            </a:r>
            <a:r>
              <a:rPr lang="en-US" altLang="ko-KR" sz="1800" dirty="0" err="1"/>
              <a:t>numpy</a:t>
            </a:r>
            <a:r>
              <a:rPr lang="en-US" altLang="ko-KR" sz="1800" dirty="0"/>
              <a:t> as np</a:t>
            </a:r>
          </a:p>
          <a:p>
            <a:pPr marL="0" indent="0">
              <a:buNone/>
            </a:pPr>
            <a:r>
              <a:rPr lang="en-US" altLang="ko-KR" sz="1800" dirty="0"/>
              <a:t>import </a:t>
            </a:r>
            <a:r>
              <a:rPr lang="en-US" altLang="ko-KR" sz="1800" dirty="0" err="1"/>
              <a:t>matplotlib.pyplot</a:t>
            </a:r>
            <a:r>
              <a:rPr lang="en-US" altLang="ko-KR" sz="1800" dirty="0"/>
              <a:t> as </a:t>
            </a:r>
            <a:r>
              <a:rPr lang="en-US" altLang="ko-KR" sz="1800" dirty="0" err="1"/>
              <a:t>plt</a:t>
            </a:r>
            <a:endParaRPr lang="en-US" altLang="ko-KR" sz="1800" dirty="0"/>
          </a:p>
          <a:p>
            <a:pPr marL="0" indent="0">
              <a:buNone/>
            </a:pPr>
            <a:endParaRPr lang="en-US" altLang="ko-KR" sz="1800" dirty="0"/>
          </a:p>
          <a:p>
            <a:pPr marL="0" indent="0">
              <a:buNone/>
            </a:pPr>
            <a:r>
              <a:rPr lang="en-US" altLang="ko-KR" sz="1800" dirty="0"/>
              <a:t>%</a:t>
            </a:r>
            <a:r>
              <a:rPr lang="en-US" altLang="ko-KR" sz="1800" dirty="0" err="1"/>
              <a:t>matplotlib</a:t>
            </a:r>
            <a:r>
              <a:rPr lang="en-US" altLang="ko-KR" sz="1800" dirty="0"/>
              <a:t> inline</a:t>
            </a:r>
          </a:p>
          <a:p>
            <a:pPr marL="0" indent="0">
              <a:buNone/>
            </a:pPr>
            <a:endParaRPr lang="en-US" altLang="ko-KR" sz="1800" dirty="0"/>
          </a:p>
          <a:p>
            <a:pPr marL="0" indent="0">
              <a:buNone/>
            </a:pPr>
            <a:r>
              <a:rPr lang="en-US" altLang="ko-KR" sz="1800" dirty="0" err="1"/>
              <a:t>def</a:t>
            </a:r>
            <a:r>
              <a:rPr lang="en-US" altLang="ko-KR" sz="1800" dirty="0"/>
              <a:t> </a:t>
            </a:r>
            <a:r>
              <a:rPr lang="en-US" altLang="ko-KR" sz="1800" dirty="0" err="1"/>
              <a:t>sum_of_squares</a:t>
            </a:r>
            <a:r>
              <a:rPr lang="en-US" altLang="ko-KR" sz="1800" dirty="0"/>
              <a:t>(v):</a:t>
            </a:r>
          </a:p>
          <a:p>
            <a:pPr marL="0" indent="0">
              <a:buNone/>
            </a:pPr>
            <a:r>
              <a:rPr lang="en-US" altLang="ko-KR" sz="1800" dirty="0"/>
              <a:t>    """computes the sum of squared elements in v"""</a:t>
            </a:r>
          </a:p>
          <a:p>
            <a:pPr marL="0" indent="0">
              <a:buNone/>
            </a:pPr>
            <a:r>
              <a:rPr lang="en-US" altLang="ko-KR" sz="1800" dirty="0"/>
              <a:t>    return sum(</a:t>
            </a:r>
            <a:r>
              <a:rPr lang="en-US" altLang="ko-KR" sz="1800" dirty="0" err="1"/>
              <a:t>v_i</a:t>
            </a:r>
            <a:r>
              <a:rPr lang="en-US" altLang="ko-KR" sz="1800" dirty="0"/>
              <a:t> ** 2 for </a:t>
            </a:r>
            <a:r>
              <a:rPr lang="en-US" altLang="ko-KR" sz="1800" dirty="0" err="1"/>
              <a:t>v_i</a:t>
            </a:r>
            <a:r>
              <a:rPr lang="en-US" altLang="ko-KR" sz="1800" dirty="0"/>
              <a:t> in v)</a:t>
            </a:r>
          </a:p>
          <a:p>
            <a:pPr marL="0" indent="0">
              <a:buNone/>
            </a:pPr>
            <a:endParaRPr lang="en-US" altLang="ko-KR" sz="1800" dirty="0"/>
          </a:p>
          <a:p>
            <a:pPr marL="0" indent="0">
              <a:buNone/>
            </a:pPr>
            <a:r>
              <a:rPr lang="en-US" altLang="ko-KR" sz="1800" dirty="0"/>
              <a:t>vector = [</a:t>
            </a:r>
            <a:r>
              <a:rPr lang="en-US" altLang="ko-KR" sz="1800" dirty="0" err="1"/>
              <a:t>i</a:t>
            </a:r>
            <a:r>
              <a:rPr lang="en-US" altLang="ko-KR" sz="1800" dirty="0"/>
              <a:t> for </a:t>
            </a:r>
            <a:r>
              <a:rPr lang="en-US" altLang="ko-KR" sz="1800" dirty="0" err="1"/>
              <a:t>i</a:t>
            </a:r>
            <a:r>
              <a:rPr lang="en-US" altLang="ko-KR" sz="1800" dirty="0"/>
              <a:t> in range(10)]</a:t>
            </a:r>
          </a:p>
          <a:p>
            <a:pPr marL="0" indent="0">
              <a:buNone/>
            </a:pPr>
            <a:r>
              <a:rPr lang="en-US" altLang="ko-KR" sz="1800" dirty="0" err="1"/>
              <a:t>sum_of_squares</a:t>
            </a:r>
            <a:r>
              <a:rPr lang="en-US" altLang="ko-KR" sz="1800" dirty="0"/>
              <a:t>(vector)</a:t>
            </a:r>
          </a:p>
          <a:p>
            <a:pPr marL="0" indent="0">
              <a:buNone/>
            </a:pPr>
            <a:endParaRPr lang="en-US" altLang="ko-KR" sz="1800" dirty="0"/>
          </a:p>
          <a:p>
            <a:pPr marL="0" indent="0">
              <a:buNone/>
            </a:pPr>
            <a:r>
              <a:rPr lang="en-US" altLang="ko-KR" sz="1800" dirty="0" err="1"/>
              <a:t>np.sum</a:t>
            </a:r>
            <a:r>
              <a:rPr lang="en-US" altLang="ko-KR" sz="1800" dirty="0"/>
              <a:t>(</a:t>
            </a:r>
            <a:r>
              <a:rPr lang="en-US" altLang="ko-KR" sz="1800" dirty="0" err="1"/>
              <a:t>np.square</a:t>
            </a:r>
            <a:r>
              <a:rPr lang="en-US" altLang="ko-KR" sz="1800" dirty="0"/>
              <a:t>(vector))</a:t>
            </a:r>
            <a:endParaRPr lang="ko-KR" altLang="en-US" sz="1800" dirty="0"/>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4</a:t>
            </a:fld>
            <a:endParaRPr lang="ko-KR" altLang="en-US"/>
          </a:p>
        </p:txBody>
      </p:sp>
      <p:pic>
        <p:nvPicPr>
          <p:cNvPr id="5" name="그림 4"/>
          <p:cNvPicPr>
            <a:picLocks noChangeAspect="1"/>
          </p:cNvPicPr>
          <p:nvPr/>
        </p:nvPicPr>
        <p:blipFill>
          <a:blip r:embed="rId5"/>
          <a:stretch>
            <a:fillRect/>
          </a:stretch>
        </p:blipFill>
        <p:spPr>
          <a:xfrm>
            <a:off x="5399100" y="2533500"/>
            <a:ext cx="2232000" cy="1791000"/>
          </a:xfrm>
          <a:prstGeom prst="rect">
            <a:avLst/>
          </a:prstGeom>
        </p:spPr>
      </p:pic>
      <p:pic>
        <p:nvPicPr>
          <p:cNvPr id="1026" name="Picture 2" descr="https://t1.daumcdn.net/cfile/tistory/99B18A495B455CF41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856141" y="3218342"/>
            <a:ext cx="3272617" cy="2814158"/>
          </a:xfrm>
          <a:prstGeom prst="rect">
            <a:avLst/>
          </a:prstGeom>
          <a:noFill/>
          <a:extLst>
            <a:ext uri="{909E8E84-426E-40DD-AFC4-6F175D3DCCD1}">
              <a14:hiddenFill xmlns:a14="http://schemas.microsoft.com/office/drawing/2010/main">
                <a:solidFill>
                  <a:srgbClr val="FFFFFF"/>
                </a:solidFill>
              </a14:hiddenFill>
            </a:ext>
          </a:extLst>
        </p:spPr>
      </p:pic>
      <p:pic>
        <p:nvPicPr>
          <p:cNvPr id="9" name="오디오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
        <p:nvSpPr>
          <p:cNvPr id="8" name="내용 개체 틀 2">
            <a:extLst>
              <a:ext uri="{FF2B5EF4-FFF2-40B4-BE49-F238E27FC236}">
                <a16:creationId xmlns:a16="http://schemas.microsoft.com/office/drawing/2014/main" id="{7FD94474-890F-497B-9CE9-79F4AE1370D0}"/>
              </a:ext>
            </a:extLst>
          </p:cNvPr>
          <p:cNvSpPr txBox="1">
            <a:spLocks/>
          </p:cNvSpPr>
          <p:nvPr/>
        </p:nvSpPr>
        <p:spPr>
          <a:xfrm>
            <a:off x="838200" y="1382084"/>
            <a:ext cx="11353800" cy="948521"/>
          </a:xfrm>
          <a:prstGeom prst="rect">
            <a:avLst/>
          </a:prstGeom>
        </p:spPr>
        <p:txBody>
          <a:bodyPr vert="horz" lIns="91440" tIns="45720" rIns="91440" bIns="45720" rtlCol="0">
            <a:noAutofit/>
          </a:bodyPr>
          <a:lstStyle>
            <a:lvl1pPr marL="271463" indent="-271463" algn="l" defTabSz="914400" rtl="0" eaLnBrk="1" latinLnBrk="1" hangingPunct="1">
              <a:lnSpc>
                <a:spcPct val="100000"/>
              </a:lnSpc>
              <a:spcBef>
                <a:spcPts val="0"/>
              </a:spcBef>
              <a:buClr>
                <a:srgbClr val="C00000"/>
              </a:buClr>
              <a:buFont typeface="Arial" panose="020B0604020202020204" pitchFamily="34" charset="0"/>
              <a:buChar char="•"/>
              <a:defRPr sz="2800" kern="1200">
                <a:solidFill>
                  <a:schemeClr val="tx1"/>
                </a:solidFill>
                <a:latin typeface="a펜고딕L" panose="02020600000000000000" pitchFamily="18" charset="-127"/>
                <a:ea typeface="a펜고딕L" panose="02020600000000000000" pitchFamily="18" charset="-127"/>
                <a:cs typeface="+mn-cs"/>
              </a:defRPr>
            </a:lvl1pPr>
            <a:lvl2pPr marL="685800" indent="-228600" algn="l" defTabSz="914400" rtl="0" eaLnBrk="1" latinLnBrk="1" hangingPunct="1">
              <a:lnSpc>
                <a:spcPct val="100000"/>
              </a:lnSpc>
              <a:spcBef>
                <a:spcPts val="0"/>
              </a:spcBef>
              <a:buClr>
                <a:srgbClr val="00B050"/>
              </a:buClr>
              <a:buFont typeface="Arial" panose="020B0604020202020204" pitchFamily="34" charset="0"/>
              <a:buChar char="•"/>
              <a:defRPr sz="2400" kern="1200">
                <a:solidFill>
                  <a:schemeClr val="tx1"/>
                </a:solidFill>
                <a:latin typeface="a펜고딕L" panose="02020600000000000000" pitchFamily="18" charset="-127"/>
                <a:ea typeface="a펜고딕L" panose="02020600000000000000" pitchFamily="18" charset="-127"/>
                <a:cs typeface="+mn-cs"/>
              </a:defRPr>
            </a:lvl2pPr>
            <a:lvl3pPr marL="1143000" indent="-228600" algn="l" defTabSz="914400" rtl="0" eaLnBrk="1" latinLnBrk="1" hangingPunct="1">
              <a:lnSpc>
                <a:spcPct val="100000"/>
              </a:lnSpc>
              <a:spcBef>
                <a:spcPts val="0"/>
              </a:spcBef>
              <a:buClr>
                <a:srgbClr val="00B0F0"/>
              </a:buClr>
              <a:buFont typeface="Arial" panose="020B0604020202020204" pitchFamily="34" charset="0"/>
              <a:buChar char="•"/>
              <a:defRPr sz="2000" kern="1200">
                <a:solidFill>
                  <a:schemeClr val="tx1"/>
                </a:solidFill>
                <a:latin typeface="a펜고딕L" panose="02020600000000000000" pitchFamily="18" charset="-127"/>
                <a:ea typeface="a펜고딕L" panose="02020600000000000000" pitchFamily="18" charset="-127"/>
                <a:cs typeface="+mn-cs"/>
              </a:defRPr>
            </a:lvl3pPr>
            <a:lvl4pPr marL="1600200" indent="-228600" algn="l" defTabSz="914400" rtl="0" eaLnBrk="1" latinLnBrk="1" hangingPunct="1">
              <a:lnSpc>
                <a:spcPct val="100000"/>
              </a:lnSpc>
              <a:spcBef>
                <a:spcPts val="0"/>
              </a:spcBef>
              <a:buClr>
                <a:srgbClr val="7030A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4pPr>
            <a:lvl5pPr marL="2057400" indent="-228600" algn="l" defTabSz="914400" rtl="0" eaLnBrk="1" latinLnBrk="1" hangingPunct="1">
              <a:lnSpc>
                <a:spcPct val="100000"/>
              </a:lnSpc>
              <a:spcBef>
                <a:spcPts val="0"/>
              </a:spcBef>
              <a:buClr>
                <a:srgbClr val="FFFF00"/>
              </a:buClr>
              <a:buFont typeface="Arial" panose="020B0604020202020204" pitchFamily="34" charset="0"/>
              <a:buChar char="•"/>
              <a:defRPr sz="1800" kern="1200">
                <a:solidFill>
                  <a:schemeClr val="tx1"/>
                </a:solidFill>
                <a:latin typeface="a펜고딕L" panose="02020600000000000000" pitchFamily="18" charset="-127"/>
                <a:ea typeface="a펜고딕L" panose="02020600000000000000"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경사 하강법의 핵심은 </a:t>
            </a:r>
            <a:endParaRPr lang="en-US" altLang="ko-KR" sz="2000" dirty="0"/>
          </a:p>
          <a:p>
            <a:pPr lvl="1"/>
            <a:r>
              <a:rPr lang="ko-KR" altLang="en-US" sz="1800" dirty="0"/>
              <a:t>미분한 결과값이 </a:t>
            </a:r>
            <a:r>
              <a:rPr lang="ko-KR" altLang="en-US" sz="1800" dirty="0">
                <a:solidFill>
                  <a:srgbClr val="FF0000"/>
                </a:solidFill>
              </a:rPr>
              <a:t>양수이면</a:t>
            </a:r>
            <a:r>
              <a:rPr lang="ko-KR" altLang="en-US" sz="1800" dirty="0"/>
              <a:t> 찾고자 하는 대상의 값을 </a:t>
            </a:r>
            <a:r>
              <a:rPr lang="ko-KR" altLang="en-US" sz="1800" dirty="0" err="1">
                <a:solidFill>
                  <a:srgbClr val="FF0000"/>
                </a:solidFill>
              </a:rPr>
              <a:t>빼줘야</a:t>
            </a:r>
            <a:r>
              <a:rPr lang="ko-KR" altLang="en-US" sz="1800" dirty="0"/>
              <a:t> 최소점으로 다가가고</a:t>
            </a:r>
            <a:endParaRPr lang="en-US" altLang="ko-KR" sz="1800" dirty="0"/>
          </a:p>
          <a:p>
            <a:pPr lvl="1"/>
            <a:r>
              <a:rPr lang="ko-KR" altLang="en-US" sz="1800" dirty="0"/>
              <a:t>미분한 결과값이 </a:t>
            </a:r>
            <a:r>
              <a:rPr lang="ko-KR" altLang="en-US" sz="1800" dirty="0">
                <a:solidFill>
                  <a:srgbClr val="FF0000"/>
                </a:solidFill>
              </a:rPr>
              <a:t>음수이면</a:t>
            </a:r>
            <a:r>
              <a:rPr lang="ko-KR" altLang="en-US" sz="1800" dirty="0"/>
              <a:t> 찾고자 하는 대상의 값을 </a:t>
            </a:r>
            <a:r>
              <a:rPr lang="ko-KR" altLang="en-US" sz="1800" dirty="0">
                <a:solidFill>
                  <a:srgbClr val="FF0000"/>
                </a:solidFill>
              </a:rPr>
              <a:t>더해줘야</a:t>
            </a:r>
            <a:r>
              <a:rPr lang="ko-KR" altLang="en-US" sz="1800" dirty="0"/>
              <a:t> 최소점으로 다가 갈 수 있다는 사실입니다</a:t>
            </a:r>
            <a:endParaRPr lang="en-US" altLang="ko-KR" sz="1400" dirty="0"/>
          </a:p>
        </p:txBody>
      </p:sp>
    </p:spTree>
    <p:extLst>
      <p:ext uri="{BB962C8B-B14F-4D97-AF65-F5344CB8AC3E}">
        <p14:creationId xmlns:p14="http://schemas.microsoft.com/office/powerpoint/2010/main" val="776600083"/>
      </p:ext>
    </p:extLst>
  </p:cSld>
  <p:clrMapOvr>
    <a:masterClrMapping/>
  </p:clrMapOvr>
  <mc:AlternateContent xmlns:mc="http://schemas.openxmlformats.org/markup-compatibility/2006" xmlns:p14="http://schemas.microsoft.com/office/powerpoint/2010/main">
    <mc:Choice Requires="p14">
      <p:transition spd="slow" p14:dur="2000" advTm="19188"/>
    </mc:Choice>
    <mc:Fallback xmlns="">
      <p:transition spd="slow" advTm="19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err="1"/>
              <a:t>그래디언트</a:t>
            </a:r>
            <a:r>
              <a:rPr lang="ko-KR" altLang="en-US" dirty="0"/>
              <a:t> 계산하기</a:t>
            </a:r>
            <a:br>
              <a:rPr lang="en-US" altLang="ko-KR" dirty="0"/>
            </a:br>
            <a:r>
              <a:rPr lang="en-US" altLang="ko-KR" dirty="0">
                <a:solidFill>
                  <a:schemeClr val="accent6">
                    <a:lumMod val="60000"/>
                    <a:lumOff val="40000"/>
                  </a:schemeClr>
                </a:solidFill>
              </a:rPr>
              <a:t>Estimating the Gradient</a:t>
            </a:r>
            <a:endParaRPr lang="ko-KR" altLang="en-US" dirty="0">
              <a:solidFill>
                <a:schemeClr val="accent6">
                  <a:lumMod val="60000"/>
                  <a:lumOff val="40000"/>
                </a:schemeClr>
              </a:solidFill>
            </a:endParaRPr>
          </a:p>
        </p:txBody>
      </p:sp>
      <p:sp>
        <p:nvSpPr>
          <p:cNvPr id="3" name="내용 개체 틀 2"/>
          <p:cNvSpPr>
            <a:spLocks noGrp="1"/>
          </p:cNvSpPr>
          <p:nvPr>
            <p:ph idx="1"/>
          </p:nvPr>
        </p:nvSpPr>
        <p:spPr>
          <a:xfrm>
            <a:off x="838199" y="1545770"/>
            <a:ext cx="10900719" cy="4898262"/>
          </a:xfrm>
        </p:spPr>
        <p:txBody>
          <a:bodyPr>
            <a:noAutofit/>
          </a:bodyPr>
          <a:lstStyle/>
          <a:p>
            <a:r>
              <a:rPr lang="en-US" altLang="ko-KR" sz="1800" dirty="0"/>
              <a:t>f</a:t>
            </a:r>
            <a:r>
              <a:rPr lang="ko-KR" altLang="en-US" sz="1800" dirty="0"/>
              <a:t>가 </a:t>
            </a:r>
            <a:r>
              <a:rPr lang="ko-KR" altLang="en-US" sz="1800" dirty="0" err="1"/>
              <a:t>단변수</a:t>
            </a:r>
            <a:r>
              <a:rPr lang="ko-KR" altLang="en-US" sz="1800" dirty="0"/>
              <a:t> 함수인 경우</a:t>
            </a:r>
            <a:r>
              <a:rPr lang="en-US" altLang="ko-KR" sz="1800" dirty="0"/>
              <a:t>, </a:t>
            </a:r>
            <a:r>
              <a:rPr lang="ko-KR" altLang="en-US" sz="1800" dirty="0"/>
              <a:t>점 </a:t>
            </a:r>
            <a:r>
              <a:rPr lang="en-US" altLang="ko-KR" sz="1800" dirty="0"/>
              <a:t>x</a:t>
            </a:r>
            <a:r>
              <a:rPr lang="ko-KR" altLang="en-US" sz="1800" dirty="0"/>
              <a:t>에서의</a:t>
            </a:r>
            <a:r>
              <a:rPr lang="en-US" altLang="ko-KR" sz="1800" dirty="0"/>
              <a:t> </a:t>
            </a:r>
            <a:r>
              <a:rPr lang="ko-KR" altLang="en-US" sz="1800" dirty="0" err="1"/>
              <a:t>미분값</a:t>
            </a:r>
            <a:r>
              <a:rPr lang="en-US" altLang="ko-KR" sz="1800" dirty="0"/>
              <a:t>(derivative)</a:t>
            </a:r>
            <a:r>
              <a:rPr lang="ko-KR" altLang="en-US" sz="1800" dirty="0"/>
              <a:t>은 </a:t>
            </a:r>
            <a:r>
              <a:rPr lang="en-US" altLang="ko-KR" sz="1800" dirty="0"/>
              <a:t>x</a:t>
            </a:r>
            <a:r>
              <a:rPr lang="ko-KR" altLang="en-US" sz="1800" dirty="0"/>
              <a:t>가 아주 조금 변했을 때 </a:t>
            </a:r>
            <a:r>
              <a:rPr lang="en-US" altLang="ko-KR" sz="1800" dirty="0"/>
              <a:t>f(x)</a:t>
            </a:r>
            <a:r>
              <a:rPr lang="ko-KR" altLang="en-US" sz="1800" dirty="0"/>
              <a:t>의 </a:t>
            </a:r>
            <a:r>
              <a:rPr lang="ko-KR" altLang="en-US" sz="1800" dirty="0" err="1"/>
              <a:t>변화량을</a:t>
            </a:r>
            <a:r>
              <a:rPr lang="ko-KR" altLang="en-US" sz="1800" dirty="0"/>
              <a:t> 의미합니다</a:t>
            </a:r>
            <a:endParaRPr lang="en-US" altLang="ko-KR" sz="1800" dirty="0"/>
          </a:p>
          <a:p>
            <a:pPr marL="263525" indent="0">
              <a:buNone/>
            </a:pPr>
            <a:r>
              <a:rPr lang="en-US" altLang="ko-KR" sz="1800" dirty="0">
                <a:solidFill>
                  <a:schemeClr val="accent6">
                    <a:lumMod val="60000"/>
                    <a:lumOff val="40000"/>
                  </a:schemeClr>
                </a:solidFill>
              </a:rPr>
              <a:t>If f is a function of one variable, its derivative at a point x measures how f(x) changes when we make a very small change to x. </a:t>
            </a:r>
          </a:p>
          <a:p>
            <a:r>
              <a:rPr lang="ko-KR" altLang="en-US" sz="1800" dirty="0" err="1"/>
              <a:t>미분값은</a:t>
            </a:r>
            <a:r>
              <a:rPr lang="ko-KR" altLang="en-US" sz="1800" dirty="0"/>
              <a:t> 함수변화율의 극한값 입니다</a:t>
            </a:r>
            <a:endParaRPr lang="en-US" altLang="ko-KR" sz="1800" dirty="0"/>
          </a:p>
          <a:p>
            <a:pPr marL="263525" indent="0">
              <a:buNone/>
              <a:tabLst>
                <a:tab pos="263525" algn="l"/>
              </a:tabLst>
            </a:pPr>
            <a:r>
              <a:rPr lang="en-US" altLang="ko-KR" sz="1800" dirty="0">
                <a:solidFill>
                  <a:schemeClr val="accent6">
                    <a:lumMod val="60000"/>
                    <a:lumOff val="40000"/>
                  </a:schemeClr>
                </a:solidFill>
              </a:rPr>
              <a:t>The derivative is defined as the limit of the difference quotients:</a:t>
            </a:r>
          </a:p>
          <a:p>
            <a:pPr marL="263525" indent="0">
              <a:buNone/>
              <a:tabLst>
                <a:tab pos="263525" algn="l"/>
              </a:tabLst>
            </a:pPr>
            <a:endParaRPr lang="en-US" altLang="ko-KR" sz="1800" dirty="0">
              <a:solidFill>
                <a:schemeClr val="bg1">
                  <a:lumMod val="50000"/>
                </a:schemeClr>
              </a:solidFill>
            </a:endParaRPr>
          </a:p>
          <a:p>
            <a:pPr marL="414337" lvl="1" indent="0">
              <a:buNone/>
            </a:pPr>
            <a:r>
              <a:rPr lang="en-US" altLang="ko-KR" sz="1800" dirty="0" err="1">
                <a:solidFill>
                  <a:srgbClr val="0070C0"/>
                </a:solidFill>
              </a:rPr>
              <a:t>def</a:t>
            </a:r>
            <a:r>
              <a:rPr lang="en-US" altLang="ko-KR" sz="1800" dirty="0">
                <a:solidFill>
                  <a:srgbClr val="0070C0"/>
                </a:solidFill>
              </a:rPr>
              <a:t> </a:t>
            </a:r>
            <a:r>
              <a:rPr lang="en-US" altLang="ko-KR" sz="1800" dirty="0" err="1">
                <a:solidFill>
                  <a:srgbClr val="0070C0"/>
                </a:solidFill>
              </a:rPr>
              <a:t>difference_quotient</a:t>
            </a:r>
            <a:r>
              <a:rPr lang="en-US" altLang="ko-KR" sz="1800" dirty="0">
                <a:solidFill>
                  <a:srgbClr val="0070C0"/>
                </a:solidFill>
              </a:rPr>
              <a:t>(f, x, h):</a:t>
            </a:r>
          </a:p>
          <a:p>
            <a:pPr marL="414337" lvl="1" indent="0">
              <a:buNone/>
            </a:pPr>
            <a:r>
              <a:rPr lang="en-US" altLang="ko-KR" sz="1800" dirty="0">
                <a:solidFill>
                  <a:srgbClr val="0070C0"/>
                </a:solidFill>
              </a:rPr>
              <a:t>    return (f(x + h) - f(x)) / h</a:t>
            </a:r>
          </a:p>
          <a:p>
            <a:pPr marL="263525" indent="0">
              <a:buNone/>
              <a:tabLst>
                <a:tab pos="263525" algn="l"/>
              </a:tabLst>
            </a:pPr>
            <a:endParaRPr lang="en-US" altLang="ko-KR" sz="1800" dirty="0">
              <a:solidFill>
                <a:schemeClr val="bg1">
                  <a:lumMod val="50000"/>
                </a:schemeClr>
              </a:solidFill>
            </a:endParaRPr>
          </a:p>
          <a:p>
            <a:r>
              <a:rPr lang="ko-KR" altLang="en-US" sz="1800" dirty="0" err="1"/>
              <a:t>미분값은</a:t>
            </a:r>
            <a:r>
              <a:rPr lang="ko-KR" altLang="en-US" sz="1800" dirty="0"/>
              <a:t> 점 </a:t>
            </a:r>
            <a:r>
              <a:rPr lang="en-US" altLang="ko-KR" sz="1800" dirty="0"/>
              <a:t>(x, f(x))</a:t>
            </a:r>
            <a:r>
              <a:rPr lang="ko-KR" altLang="en-US" sz="1800" dirty="0"/>
              <a:t>에서의 함수와 접하는 선의 기울기를 의미 합니다</a:t>
            </a:r>
            <a:r>
              <a:rPr lang="en-US" altLang="ko-KR" sz="1800" dirty="0"/>
              <a:t>.</a:t>
            </a:r>
          </a:p>
          <a:p>
            <a:pPr marL="276225" indent="0">
              <a:buNone/>
            </a:pPr>
            <a:r>
              <a:rPr lang="en-US" altLang="ko-KR" sz="1800" dirty="0">
                <a:solidFill>
                  <a:schemeClr val="accent6">
                    <a:lumMod val="60000"/>
                    <a:lumOff val="40000"/>
                  </a:schemeClr>
                </a:solidFill>
              </a:rPr>
              <a:t>The derivative is the slope of the tangent line at x.</a:t>
            </a:r>
          </a:p>
          <a:p>
            <a:r>
              <a:rPr lang="en-US" altLang="ko-KR" sz="1800" dirty="0"/>
              <a:t>(f(</a:t>
            </a:r>
            <a:r>
              <a:rPr lang="en-US" altLang="ko-KR" sz="1800" dirty="0" err="1"/>
              <a:t>x+h</a:t>
            </a:r>
            <a:r>
              <a:rPr lang="en-US" altLang="ko-KR" sz="1800" dirty="0"/>
              <a:t>)-f(x))/h</a:t>
            </a:r>
            <a:r>
              <a:rPr lang="ko-KR" altLang="en-US" sz="1800" dirty="0"/>
              <a:t>는 점 </a:t>
            </a:r>
            <a:r>
              <a:rPr lang="en-US" altLang="ko-KR" sz="1800" dirty="0"/>
              <a:t>(</a:t>
            </a:r>
            <a:r>
              <a:rPr lang="en-US" altLang="ko-KR" sz="1800" dirty="0" err="1"/>
              <a:t>x+h</a:t>
            </a:r>
            <a:r>
              <a:rPr lang="en-US" altLang="ko-KR" sz="1800" dirty="0"/>
              <a:t>, f(</a:t>
            </a:r>
            <a:r>
              <a:rPr lang="en-US" altLang="ko-KR" sz="1800" dirty="0" err="1"/>
              <a:t>x+h</a:t>
            </a:r>
            <a:r>
              <a:rPr lang="en-US" altLang="ko-KR" sz="1800" dirty="0"/>
              <a:t>))</a:t>
            </a:r>
            <a:r>
              <a:rPr lang="ko-KR" altLang="en-US" sz="1800" dirty="0"/>
              <a:t>를</a:t>
            </a:r>
            <a:r>
              <a:rPr lang="en-US" altLang="ko-KR" sz="1800" dirty="0"/>
              <a:t> </a:t>
            </a:r>
            <a:r>
              <a:rPr lang="ko-KR" altLang="en-US" sz="1800" dirty="0"/>
              <a:t>통과하는 기울기 이지만 함수와 완벽하게는 접하지 않습니다</a:t>
            </a:r>
            <a:endParaRPr lang="en-US" altLang="ko-KR" sz="1800" dirty="0"/>
          </a:p>
          <a:p>
            <a:pPr marL="276225" indent="0">
              <a:buNone/>
            </a:pPr>
            <a:r>
              <a:rPr lang="en-US" altLang="ko-KR" sz="1800" dirty="0">
                <a:solidFill>
                  <a:schemeClr val="accent6">
                    <a:lumMod val="60000"/>
                    <a:lumOff val="40000"/>
                  </a:schemeClr>
                </a:solidFill>
              </a:rPr>
              <a:t>If x , while the difference quotient is the slope of the not-quite-tangent line that runs through x + h, f x + h. </a:t>
            </a:r>
          </a:p>
          <a:p>
            <a:r>
              <a:rPr lang="en-US" altLang="ko-KR" sz="1800" dirty="0"/>
              <a:t>h</a:t>
            </a:r>
            <a:r>
              <a:rPr lang="ko-KR" altLang="en-US" sz="1800" dirty="0"/>
              <a:t>의</a:t>
            </a:r>
            <a:r>
              <a:rPr lang="en-US" altLang="ko-KR" sz="1800" dirty="0"/>
              <a:t> </a:t>
            </a:r>
            <a:r>
              <a:rPr lang="ko-KR" altLang="en-US" sz="1800" dirty="0"/>
              <a:t>값이</a:t>
            </a:r>
            <a:r>
              <a:rPr lang="en-US" altLang="ko-KR" sz="1800" dirty="0"/>
              <a:t> </a:t>
            </a:r>
            <a:r>
              <a:rPr lang="ko-KR" altLang="en-US" sz="1800" dirty="0"/>
              <a:t>점점 작아질수록</a:t>
            </a:r>
            <a:r>
              <a:rPr lang="en-US" altLang="ko-KR" sz="1800" dirty="0"/>
              <a:t>, </a:t>
            </a:r>
            <a:r>
              <a:rPr lang="ko-KR" altLang="en-US" sz="1800" dirty="0"/>
              <a:t>완벽히 접하지 않았던 선이 점점 함수와 접하게 됩니다</a:t>
            </a:r>
            <a:endParaRPr lang="en-US" altLang="ko-KR" sz="1800" dirty="0"/>
          </a:p>
          <a:p>
            <a:pPr indent="0">
              <a:buNone/>
            </a:pPr>
            <a:r>
              <a:rPr lang="en-US" altLang="ko-KR" sz="1800" dirty="0">
                <a:solidFill>
                  <a:schemeClr val="accent6">
                    <a:lumMod val="60000"/>
                    <a:lumOff val="40000"/>
                  </a:schemeClr>
                </a:solidFill>
              </a:rPr>
              <a:t>As h gets smaller and smaller, the not-quite-tangent line gets closer and closer to the tangent line.</a:t>
            </a:r>
          </a:p>
          <a:p>
            <a:pPr marL="0" indent="0">
              <a:buNone/>
            </a:pPr>
            <a:endParaRPr lang="en-US" altLang="ko-KR" sz="1800" dirty="0"/>
          </a:p>
          <a:p>
            <a:endParaRPr lang="ko-KR" altLang="en-US" sz="1800" dirty="0"/>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5</a:t>
            </a:fld>
            <a:endParaRPr lang="ko-KR" altLang="en-US"/>
          </a:p>
        </p:txBody>
      </p:sp>
      <p:pic>
        <p:nvPicPr>
          <p:cNvPr id="6" name="그림 5"/>
          <p:cNvPicPr>
            <a:picLocks noChangeAspect="1"/>
          </p:cNvPicPr>
          <p:nvPr/>
        </p:nvPicPr>
        <p:blipFill>
          <a:blip r:embed="rId6"/>
          <a:stretch>
            <a:fillRect/>
          </a:stretch>
        </p:blipFill>
        <p:spPr>
          <a:xfrm>
            <a:off x="8539444" y="2269702"/>
            <a:ext cx="2885512" cy="2084003"/>
          </a:xfrm>
          <a:prstGeom prst="rect">
            <a:avLst/>
          </a:prstGeom>
        </p:spPr>
      </p:pic>
      <p:pic>
        <p:nvPicPr>
          <p:cNvPr id="16" name="오디오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054277763"/>
      </p:ext>
    </p:extLst>
  </p:cSld>
  <p:clrMapOvr>
    <a:masterClrMapping/>
  </p:clrMapOvr>
  <mc:AlternateContent xmlns:mc="http://schemas.openxmlformats.org/markup-compatibility/2006" xmlns:p14="http://schemas.microsoft.com/office/powerpoint/2010/main">
    <mc:Choice Requires="p14">
      <p:transition spd="slow" p14:dur="2000" advTm="51420"/>
    </mc:Choice>
    <mc:Fallback xmlns="">
      <p:transition spd="slow" advTm="51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6"/>
                </p:tgtEl>
              </p:cMediaNode>
            </p:audio>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err="1"/>
              <a:t>미분값</a:t>
            </a:r>
            <a:r>
              <a:rPr lang="ko-KR" altLang="en-US" dirty="0"/>
              <a:t> 계산 </a:t>
            </a:r>
            <a:r>
              <a:rPr lang="ko-KR" altLang="en-US" dirty="0">
                <a:solidFill>
                  <a:srgbClr val="FF0000"/>
                </a:solidFill>
                <a:latin typeface="나눔바른고딕" panose="020B0603020101020101" pitchFamily="50" charset="-127"/>
                <a:ea typeface="나눔바른고딕" panose="020B0603020101020101" pitchFamily="50" charset="-127"/>
              </a:rPr>
              <a:t>①</a:t>
            </a:r>
            <a:r>
              <a:rPr lang="en-US" altLang="ko-KR" dirty="0"/>
              <a:t> f</a:t>
            </a:r>
            <a:r>
              <a:rPr lang="ko-KR" altLang="en-US" dirty="0"/>
              <a:t>가 </a:t>
            </a:r>
            <a:r>
              <a:rPr lang="ko-KR" altLang="en-US" dirty="0" err="1"/>
              <a:t>단변수</a:t>
            </a:r>
            <a:r>
              <a:rPr lang="ko-KR" altLang="en-US" dirty="0"/>
              <a:t> 함수인 경우 </a:t>
            </a:r>
            <a:br>
              <a:rPr lang="en-US" altLang="ko-KR" dirty="0"/>
            </a:br>
            <a:r>
              <a:rPr lang="en-US" altLang="ko-KR" sz="3600" dirty="0">
                <a:solidFill>
                  <a:schemeClr val="accent6">
                    <a:lumMod val="60000"/>
                    <a:lumOff val="40000"/>
                  </a:schemeClr>
                </a:solidFill>
              </a:rPr>
              <a:t>Calculate Derivative </a:t>
            </a:r>
            <a:r>
              <a:rPr lang="ko-KR" altLang="en-US" sz="3600" dirty="0">
                <a:solidFill>
                  <a:srgbClr val="FF0000"/>
                </a:solidFill>
                <a:latin typeface="나눔바른고딕" panose="020B0603020101020101" pitchFamily="50" charset="-127"/>
                <a:ea typeface="나눔바른고딕" panose="020B0603020101020101" pitchFamily="50" charset="-127"/>
              </a:rPr>
              <a:t>① </a:t>
            </a:r>
            <a:r>
              <a:rPr lang="en-US" altLang="ko-KR" sz="3600" dirty="0">
                <a:solidFill>
                  <a:schemeClr val="accent6">
                    <a:lumMod val="60000"/>
                    <a:lumOff val="40000"/>
                  </a:schemeClr>
                </a:solidFill>
              </a:rPr>
              <a:t>if</a:t>
            </a:r>
            <a:r>
              <a:rPr lang="en-US" altLang="ko-KR" sz="3600" dirty="0">
                <a:solidFill>
                  <a:schemeClr val="bg1">
                    <a:lumMod val="50000"/>
                  </a:schemeClr>
                </a:solidFill>
              </a:rPr>
              <a:t> </a:t>
            </a:r>
            <a:r>
              <a:rPr lang="en-US" altLang="ko-KR" sz="3600" dirty="0">
                <a:solidFill>
                  <a:srgbClr val="FF0000"/>
                </a:solidFill>
              </a:rPr>
              <a:t>f</a:t>
            </a:r>
            <a:r>
              <a:rPr lang="en-US" altLang="ko-KR" sz="3600" dirty="0">
                <a:solidFill>
                  <a:schemeClr val="bg1">
                    <a:lumMod val="50000"/>
                  </a:schemeClr>
                </a:solidFill>
              </a:rPr>
              <a:t> </a:t>
            </a:r>
            <a:r>
              <a:rPr lang="en-US" altLang="ko-KR" sz="3600" dirty="0">
                <a:solidFill>
                  <a:schemeClr val="accent6">
                    <a:lumMod val="60000"/>
                    <a:lumOff val="40000"/>
                  </a:schemeClr>
                </a:solidFill>
              </a:rPr>
              <a:t>is a univariate function</a:t>
            </a:r>
            <a:endParaRPr lang="ko-KR" altLang="en-US" sz="3600" dirty="0">
              <a:solidFill>
                <a:schemeClr val="accent6">
                  <a:lumMod val="60000"/>
                  <a:lumOff val="40000"/>
                </a:schemeClr>
              </a:solidFill>
            </a:endParaRPr>
          </a:p>
        </p:txBody>
      </p:sp>
      <p:sp>
        <p:nvSpPr>
          <p:cNvPr id="3" name="내용 개체 틀 2"/>
          <p:cNvSpPr>
            <a:spLocks noGrp="1"/>
          </p:cNvSpPr>
          <p:nvPr>
            <p:ph idx="1"/>
          </p:nvPr>
        </p:nvSpPr>
        <p:spPr>
          <a:xfrm>
            <a:off x="838199" y="1545770"/>
            <a:ext cx="11353801" cy="5017868"/>
          </a:xfrm>
        </p:spPr>
        <p:txBody>
          <a:bodyPr>
            <a:noAutofit/>
          </a:bodyPr>
          <a:lstStyle/>
          <a:p>
            <a:pPr marL="514350" indent="-514350">
              <a:buFont typeface="+mj-ea"/>
              <a:buAutoNum type="circleNumDbPlain"/>
            </a:pPr>
            <a:r>
              <a:rPr lang="en-US" altLang="ko-KR" sz="2000" dirty="0"/>
              <a:t>f</a:t>
            </a:r>
            <a:r>
              <a:rPr lang="ko-KR" altLang="en-US" sz="2000" dirty="0"/>
              <a:t>가 </a:t>
            </a:r>
            <a:r>
              <a:rPr lang="ko-KR" altLang="en-US" sz="2000" dirty="0" err="1"/>
              <a:t>단변수</a:t>
            </a:r>
            <a:r>
              <a:rPr lang="ko-KR" altLang="en-US" sz="2000" dirty="0"/>
              <a:t> 함수</a:t>
            </a:r>
            <a:r>
              <a:rPr lang="en-US" altLang="ko-KR" sz="2000" dirty="0"/>
              <a:t>(a function of one variable)</a:t>
            </a:r>
            <a:r>
              <a:rPr lang="ko-KR" altLang="en-US" sz="2000" dirty="0"/>
              <a:t>인 경우</a:t>
            </a:r>
            <a:endParaRPr lang="en-US" altLang="ko-KR" sz="2000" dirty="0"/>
          </a:p>
          <a:p>
            <a:pPr marL="800100" lvl="1" indent="-342900">
              <a:buFont typeface="+mj-lt"/>
              <a:buAutoNum type="alphaLcPeriod"/>
            </a:pPr>
            <a:r>
              <a:rPr lang="ko-KR" altLang="en-US" sz="1800" dirty="0" err="1"/>
              <a:t>도함수를</a:t>
            </a:r>
            <a:r>
              <a:rPr lang="ko-KR" altLang="en-US" sz="1800" dirty="0"/>
              <a:t> 수학식으로 구할 수 있는 경우 </a:t>
            </a:r>
            <a:r>
              <a:rPr lang="en-US" altLang="ko-KR" sz="1800" dirty="0"/>
              <a:t>: </a:t>
            </a:r>
            <a:r>
              <a:rPr lang="ko-KR" altLang="en-US" sz="1800" dirty="0" err="1"/>
              <a:t>도함수</a:t>
            </a:r>
            <a:r>
              <a:rPr lang="en-US" altLang="ko-KR" sz="1800" dirty="0"/>
              <a:t>(derivative)</a:t>
            </a:r>
            <a:r>
              <a:rPr lang="ko-KR" altLang="en-US" sz="1800" dirty="0"/>
              <a:t>에 </a:t>
            </a:r>
            <a:r>
              <a:rPr lang="ko-KR" altLang="en-US" sz="1800" dirty="0" err="1"/>
              <a:t>변수값만</a:t>
            </a:r>
            <a:r>
              <a:rPr lang="ko-KR" altLang="en-US" sz="1800" dirty="0"/>
              <a:t> 대입합니다</a:t>
            </a:r>
            <a:endParaRPr lang="en-US" altLang="ko-KR" sz="1800" dirty="0"/>
          </a:p>
          <a:p>
            <a:pPr marL="811213" lvl="1" indent="0">
              <a:buNone/>
            </a:pPr>
            <a:r>
              <a:rPr lang="en-US" altLang="ko-KR" sz="1800" dirty="0">
                <a:solidFill>
                  <a:schemeClr val="accent6">
                    <a:lumMod val="60000"/>
                    <a:lumOff val="40000"/>
                  </a:schemeClr>
                </a:solidFill>
              </a:rPr>
              <a:t>If the derivative function can be calculable : you can apply only the value of</a:t>
            </a:r>
            <a:r>
              <a:rPr lang="ko-KR" altLang="en-US" sz="1800" dirty="0">
                <a:solidFill>
                  <a:schemeClr val="accent6">
                    <a:lumMod val="60000"/>
                    <a:lumOff val="40000"/>
                  </a:schemeClr>
                </a:solidFill>
              </a:rPr>
              <a:t> </a:t>
            </a:r>
            <a:r>
              <a:rPr lang="en-US" altLang="ko-KR" sz="1800" dirty="0">
                <a:solidFill>
                  <a:schemeClr val="accent6">
                    <a:lumMod val="60000"/>
                    <a:lumOff val="40000"/>
                  </a:schemeClr>
                </a:solidFill>
              </a:rPr>
              <a:t>the variable to the derivative function.</a:t>
            </a:r>
            <a:r>
              <a:rPr lang="ko-KR" altLang="en-US" sz="1800" dirty="0">
                <a:solidFill>
                  <a:schemeClr val="accent6">
                    <a:lumMod val="60000"/>
                    <a:lumOff val="40000"/>
                  </a:schemeClr>
                </a:solidFill>
              </a:rPr>
              <a:t> </a:t>
            </a:r>
            <a:endParaRPr lang="en-US" altLang="ko-KR" sz="1800" dirty="0">
              <a:solidFill>
                <a:schemeClr val="accent6">
                  <a:lumMod val="60000"/>
                  <a:lumOff val="40000"/>
                </a:schemeClr>
              </a:solidFill>
            </a:endParaRPr>
          </a:p>
          <a:p>
            <a:pPr marL="914400" lvl="2" indent="0">
              <a:buNone/>
            </a:pPr>
            <a:endParaRPr lang="en-US" altLang="ko-KR" sz="1400" dirty="0"/>
          </a:p>
          <a:p>
            <a:pPr marL="914400" lvl="2" indent="0">
              <a:buNone/>
            </a:pPr>
            <a:r>
              <a:rPr lang="en-US" altLang="ko-KR" sz="1800" dirty="0"/>
              <a:t>(</a:t>
            </a:r>
            <a:r>
              <a:rPr lang="en-US" altLang="ko-KR" sz="1800" dirty="0" err="1"/>
              <a:t>eg</a:t>
            </a:r>
            <a:r>
              <a:rPr lang="en-US" altLang="ko-KR" sz="1800" dirty="0"/>
              <a:t>)</a:t>
            </a:r>
          </a:p>
          <a:p>
            <a:pPr marL="871537" lvl="2" indent="0">
              <a:buNone/>
            </a:pPr>
            <a:r>
              <a:rPr lang="en-US" altLang="ko-KR" sz="1800" dirty="0" err="1">
                <a:solidFill>
                  <a:srgbClr val="0070C0"/>
                </a:solidFill>
              </a:rPr>
              <a:t>def</a:t>
            </a:r>
            <a:r>
              <a:rPr lang="en-US" altLang="ko-KR" sz="1800" dirty="0">
                <a:solidFill>
                  <a:srgbClr val="0070C0"/>
                </a:solidFill>
              </a:rPr>
              <a:t> square(x: float) -&gt; float:</a:t>
            </a:r>
          </a:p>
          <a:p>
            <a:pPr marL="871537" lvl="2" indent="0">
              <a:buNone/>
            </a:pPr>
            <a:r>
              <a:rPr lang="en-US" altLang="ko-KR" sz="1800" dirty="0">
                <a:solidFill>
                  <a:srgbClr val="0070C0"/>
                </a:solidFill>
              </a:rPr>
              <a:t>    return x * x</a:t>
            </a:r>
          </a:p>
          <a:p>
            <a:pPr marL="871537" lvl="2" indent="0">
              <a:buNone/>
            </a:pPr>
            <a:endParaRPr lang="en-US" altLang="ko-KR" sz="1800" dirty="0">
              <a:solidFill>
                <a:srgbClr val="0070C0"/>
              </a:solidFill>
            </a:endParaRPr>
          </a:p>
          <a:p>
            <a:pPr marL="871537" lvl="2" indent="0">
              <a:buNone/>
            </a:pPr>
            <a:r>
              <a:rPr lang="en-US" altLang="ko-KR" sz="1800" dirty="0" err="1">
                <a:solidFill>
                  <a:srgbClr val="0070C0"/>
                </a:solidFill>
              </a:rPr>
              <a:t>def</a:t>
            </a:r>
            <a:r>
              <a:rPr lang="en-US" altLang="ko-KR" sz="1800" dirty="0">
                <a:solidFill>
                  <a:srgbClr val="0070C0"/>
                </a:solidFill>
              </a:rPr>
              <a:t> derivative(x: float) -&gt; float:</a:t>
            </a:r>
          </a:p>
          <a:p>
            <a:pPr marL="871537" lvl="2" indent="0">
              <a:buNone/>
            </a:pPr>
            <a:r>
              <a:rPr lang="en-US" altLang="ko-KR" sz="1800" dirty="0">
                <a:solidFill>
                  <a:srgbClr val="0070C0"/>
                </a:solidFill>
              </a:rPr>
              <a:t>    return 2 * x</a:t>
            </a:r>
          </a:p>
          <a:p>
            <a:pPr marL="414337" lvl="1" indent="0">
              <a:buNone/>
            </a:pPr>
            <a:endParaRPr lang="en-US" altLang="ko-KR" sz="1800" dirty="0"/>
          </a:p>
          <a:p>
            <a:pPr marL="800100" lvl="1" indent="-342900">
              <a:buFont typeface="+mj-lt"/>
              <a:buAutoNum type="alphaLcPeriod" startAt="2"/>
            </a:pPr>
            <a:r>
              <a:rPr lang="ko-KR" altLang="en-US" sz="1800" dirty="0" err="1"/>
              <a:t>도함수를</a:t>
            </a:r>
            <a:r>
              <a:rPr lang="ko-KR" altLang="en-US" sz="1800" dirty="0"/>
              <a:t> 수학식으로 구할 수 없는 경우 </a:t>
            </a:r>
            <a:r>
              <a:rPr lang="en-US" altLang="ko-KR" sz="1800" dirty="0"/>
              <a:t>: </a:t>
            </a:r>
            <a:r>
              <a:rPr lang="ko-KR" altLang="en-US" sz="1800" dirty="0"/>
              <a:t>아주 작은 </a:t>
            </a:r>
            <a:r>
              <a:rPr lang="en-US" altLang="ko-KR" sz="1800" dirty="0"/>
              <a:t>e </a:t>
            </a:r>
            <a:r>
              <a:rPr lang="ko-KR" altLang="en-US" sz="1800" dirty="0"/>
              <a:t>값을 대입해 </a:t>
            </a:r>
            <a:r>
              <a:rPr lang="ko-KR" altLang="en-US" sz="1800" dirty="0" err="1"/>
              <a:t>미분값</a:t>
            </a:r>
            <a:r>
              <a:rPr lang="en-US" altLang="ko-KR" sz="1800" dirty="0"/>
              <a:t>(=</a:t>
            </a:r>
            <a:r>
              <a:rPr lang="ko-KR" altLang="en-US" sz="1800" dirty="0" err="1"/>
              <a:t>그래디언트</a:t>
            </a:r>
            <a:r>
              <a:rPr lang="en-US" altLang="ko-KR" sz="1800" dirty="0"/>
              <a:t>)</a:t>
            </a:r>
            <a:r>
              <a:rPr lang="ko-KR" altLang="en-US" sz="1800" dirty="0"/>
              <a:t>을 어림잡을 수 있습니다 </a:t>
            </a:r>
            <a:r>
              <a:rPr lang="en-US" altLang="ko-KR" sz="1800" dirty="0"/>
              <a:t>(</a:t>
            </a:r>
            <a:r>
              <a:rPr lang="ko-KR" altLang="en-US" sz="1800" dirty="0"/>
              <a:t>단점은 계산 비용이 크다는 것입니다</a:t>
            </a:r>
            <a:r>
              <a:rPr lang="en-US" altLang="ko-KR" sz="1800" dirty="0"/>
              <a:t>)</a:t>
            </a:r>
          </a:p>
          <a:p>
            <a:pPr marL="811213" lvl="1" indent="0">
              <a:buNone/>
            </a:pPr>
            <a:r>
              <a:rPr lang="en-US" altLang="ko-KR" sz="1800" dirty="0">
                <a:solidFill>
                  <a:schemeClr val="accent6">
                    <a:lumMod val="60000"/>
                    <a:lumOff val="40000"/>
                  </a:schemeClr>
                </a:solidFill>
              </a:rPr>
              <a:t>If the derivative function cannot be calculable : you can estimate derivatives by evaluating the difference quotient for a very small e. A major drawback to this “estimate using difference quotients” approach is that it’s computationally expensive.</a:t>
            </a:r>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6</a:t>
            </a:fld>
            <a:endParaRPr lang="ko-KR" altLang="en-US"/>
          </a:p>
        </p:txBody>
      </p:sp>
      <p:pic>
        <p:nvPicPr>
          <p:cNvPr id="9" name="오디오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510971483"/>
      </p:ext>
    </p:extLst>
  </p:cSld>
  <p:clrMapOvr>
    <a:masterClrMapping/>
  </p:clrMapOvr>
  <mc:AlternateContent xmlns:mc="http://schemas.openxmlformats.org/markup-compatibility/2006" xmlns:p14="http://schemas.microsoft.com/office/powerpoint/2010/main">
    <mc:Choice Requires="p14">
      <p:transition spd="slow" p14:dur="2000" advTm="63653"/>
    </mc:Choice>
    <mc:Fallback xmlns="">
      <p:transition spd="slow" advTm="63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275573"/>
            <a:ext cx="11249416" cy="1090811"/>
          </a:xfrm>
        </p:spPr>
        <p:txBody>
          <a:bodyPr>
            <a:normAutofit/>
          </a:bodyPr>
          <a:lstStyle/>
          <a:p>
            <a:r>
              <a:rPr lang="ko-KR" altLang="en-US" sz="3600" dirty="0"/>
              <a:t>함수 변화율</a:t>
            </a:r>
            <a:r>
              <a:rPr lang="en-US" altLang="ko-KR" sz="3600" dirty="0"/>
              <a:t>(</a:t>
            </a:r>
            <a:r>
              <a:rPr lang="ko-KR" altLang="en-US" sz="3600" dirty="0" err="1"/>
              <a:t>미분값</a:t>
            </a:r>
            <a:r>
              <a:rPr lang="en-US" altLang="ko-KR" sz="3600" dirty="0"/>
              <a:t>)</a:t>
            </a:r>
            <a:r>
              <a:rPr lang="ko-KR" altLang="en-US" sz="3600" dirty="0"/>
              <a:t> </a:t>
            </a:r>
            <a:r>
              <a:rPr lang="ko-KR" altLang="en-US" sz="3600" dirty="0" err="1"/>
              <a:t>근사법</a:t>
            </a:r>
            <a:r>
              <a:rPr lang="ko-KR" altLang="en-US" sz="3600" dirty="0"/>
              <a:t> </a:t>
            </a:r>
            <a:r>
              <a:rPr lang="ko-KR" altLang="en-US" sz="3600" dirty="0">
                <a:solidFill>
                  <a:srgbClr val="FF0000"/>
                </a:solidFill>
                <a:latin typeface="나눔바른고딕" panose="020B0603020101020101" pitchFamily="50" charset="-127"/>
                <a:ea typeface="나눔바른고딕" panose="020B0603020101020101" pitchFamily="50" charset="-127"/>
              </a:rPr>
              <a:t>①</a:t>
            </a:r>
            <a:r>
              <a:rPr lang="en-US" altLang="ko-KR" sz="3600" dirty="0"/>
              <a:t> f</a:t>
            </a:r>
            <a:r>
              <a:rPr lang="ko-KR" altLang="en-US" sz="3600" dirty="0"/>
              <a:t>가 </a:t>
            </a:r>
            <a:r>
              <a:rPr lang="ko-KR" altLang="en-US" sz="3600" dirty="0" err="1"/>
              <a:t>단변수</a:t>
            </a:r>
            <a:r>
              <a:rPr lang="ko-KR" altLang="en-US" sz="3600" dirty="0"/>
              <a:t> 함수인 경우</a:t>
            </a:r>
            <a:r>
              <a:rPr lang="en-US" altLang="ko-KR" sz="3600" dirty="0"/>
              <a:t> </a:t>
            </a:r>
            <a:br>
              <a:rPr lang="en-US" altLang="ko-KR" sz="3600" dirty="0"/>
            </a:br>
            <a:r>
              <a:rPr lang="en-US" altLang="ko-KR" sz="2400" dirty="0">
                <a:solidFill>
                  <a:schemeClr val="accent6">
                    <a:lumMod val="60000"/>
                    <a:lumOff val="40000"/>
                  </a:schemeClr>
                </a:solidFill>
              </a:rPr>
              <a:t>Difference Quotient Approximation </a:t>
            </a:r>
            <a:r>
              <a:rPr lang="ko-KR" altLang="en-US" sz="2400" dirty="0">
                <a:solidFill>
                  <a:srgbClr val="FF0000"/>
                </a:solidFill>
                <a:latin typeface="나눔바른고딕" panose="020B0603020101020101" pitchFamily="50" charset="-127"/>
                <a:ea typeface="나눔바른고딕" panose="020B0603020101020101" pitchFamily="50" charset="-127"/>
              </a:rPr>
              <a:t>① </a:t>
            </a:r>
            <a:r>
              <a:rPr lang="en-US" altLang="ko-KR" sz="2400" dirty="0">
                <a:solidFill>
                  <a:schemeClr val="accent6">
                    <a:lumMod val="60000"/>
                    <a:lumOff val="40000"/>
                  </a:schemeClr>
                </a:solidFill>
              </a:rPr>
              <a:t>if</a:t>
            </a:r>
            <a:r>
              <a:rPr lang="en-US" altLang="ko-KR" sz="2400" dirty="0">
                <a:solidFill>
                  <a:schemeClr val="bg1">
                    <a:lumMod val="50000"/>
                  </a:schemeClr>
                </a:solidFill>
              </a:rPr>
              <a:t> </a:t>
            </a:r>
            <a:r>
              <a:rPr lang="en-US" altLang="ko-KR" sz="2400" dirty="0">
                <a:solidFill>
                  <a:srgbClr val="FF0000"/>
                </a:solidFill>
              </a:rPr>
              <a:t>f</a:t>
            </a:r>
            <a:r>
              <a:rPr lang="en-US" altLang="ko-KR" sz="2400" dirty="0">
                <a:solidFill>
                  <a:schemeClr val="bg1">
                    <a:lumMod val="50000"/>
                  </a:schemeClr>
                </a:solidFill>
              </a:rPr>
              <a:t> </a:t>
            </a:r>
            <a:r>
              <a:rPr lang="en-US" altLang="ko-KR" sz="2400" dirty="0">
                <a:solidFill>
                  <a:schemeClr val="accent6">
                    <a:lumMod val="60000"/>
                    <a:lumOff val="40000"/>
                  </a:schemeClr>
                </a:solidFill>
              </a:rPr>
              <a:t>is a univariate function</a:t>
            </a:r>
            <a:endParaRPr lang="ko-KR" altLang="en-US" sz="2400" dirty="0">
              <a:solidFill>
                <a:schemeClr val="accent6">
                  <a:lumMod val="60000"/>
                  <a:lumOff val="40000"/>
                </a:schemeClr>
              </a:solidFill>
            </a:endParaRPr>
          </a:p>
        </p:txBody>
      </p:sp>
      <p:sp>
        <p:nvSpPr>
          <p:cNvPr id="3" name="내용 개체 틀 2"/>
          <p:cNvSpPr>
            <a:spLocks noGrp="1"/>
          </p:cNvSpPr>
          <p:nvPr>
            <p:ph idx="1"/>
          </p:nvPr>
        </p:nvSpPr>
        <p:spPr>
          <a:xfrm>
            <a:off x="838200" y="1366384"/>
            <a:ext cx="10515600" cy="5309989"/>
          </a:xfrm>
          <a:ln>
            <a:solidFill>
              <a:srgbClr val="00B050"/>
            </a:solidFill>
          </a:ln>
        </p:spPr>
        <p:txBody>
          <a:bodyPr>
            <a:noAutofit/>
          </a:bodyPr>
          <a:lstStyle/>
          <a:p>
            <a:pPr marL="0" indent="0">
              <a:buNone/>
            </a:pPr>
            <a:r>
              <a:rPr lang="en-US" altLang="ko-KR" sz="1600" dirty="0" err="1"/>
              <a:t>def</a:t>
            </a:r>
            <a:r>
              <a:rPr lang="en-US" altLang="ko-KR" sz="1600" dirty="0"/>
              <a:t> </a:t>
            </a:r>
            <a:r>
              <a:rPr lang="en-US" altLang="ko-KR" sz="1600" dirty="0" err="1"/>
              <a:t>difference_quotient</a:t>
            </a:r>
            <a:r>
              <a:rPr lang="en-US" altLang="ko-KR" sz="1600" dirty="0"/>
              <a:t>(f, x, h):</a:t>
            </a:r>
          </a:p>
          <a:p>
            <a:pPr marL="0" indent="0">
              <a:buNone/>
            </a:pPr>
            <a:r>
              <a:rPr lang="en-US" altLang="ko-KR" sz="1600" dirty="0"/>
              <a:t>    return (f(x + h) - f(x)) / h</a:t>
            </a:r>
          </a:p>
          <a:p>
            <a:pPr marL="0" indent="0">
              <a:buNone/>
            </a:pPr>
            <a:endParaRPr lang="en-US" altLang="ko-KR" sz="1600" dirty="0"/>
          </a:p>
          <a:p>
            <a:pPr marL="0" indent="0">
              <a:buNone/>
            </a:pPr>
            <a:r>
              <a:rPr lang="en-US" altLang="ko-KR" sz="1600" dirty="0" err="1"/>
              <a:t>def</a:t>
            </a:r>
            <a:r>
              <a:rPr lang="en-US" altLang="ko-KR" sz="1600" dirty="0"/>
              <a:t> square(x: float) -&gt; float:</a:t>
            </a:r>
          </a:p>
          <a:p>
            <a:pPr marL="0" indent="0">
              <a:buNone/>
            </a:pPr>
            <a:r>
              <a:rPr lang="en-US" altLang="ko-KR" sz="1600" dirty="0"/>
              <a:t>    return </a:t>
            </a:r>
            <a:r>
              <a:rPr lang="en-US" altLang="ko-KR" sz="1600" dirty="0">
                <a:solidFill>
                  <a:srgbClr val="FF0000"/>
                </a:solidFill>
              </a:rPr>
              <a:t>x * x</a:t>
            </a:r>
          </a:p>
          <a:p>
            <a:pPr marL="0" indent="0">
              <a:buNone/>
            </a:pPr>
            <a:endParaRPr lang="en-US" altLang="ko-KR" sz="1600" dirty="0"/>
          </a:p>
          <a:p>
            <a:pPr marL="0" indent="0">
              <a:buNone/>
            </a:pPr>
            <a:r>
              <a:rPr lang="en-US" altLang="ko-KR" sz="1600" dirty="0" err="1"/>
              <a:t>def</a:t>
            </a:r>
            <a:r>
              <a:rPr lang="en-US" altLang="ko-KR" sz="1600" dirty="0"/>
              <a:t> derivative(x: float) -&gt; float:</a:t>
            </a:r>
          </a:p>
          <a:p>
            <a:pPr marL="0" indent="0">
              <a:buNone/>
            </a:pPr>
            <a:r>
              <a:rPr lang="en-US" altLang="ko-KR" sz="1600" dirty="0"/>
              <a:t>    return </a:t>
            </a:r>
            <a:r>
              <a:rPr lang="en-US" altLang="ko-KR" sz="1600" dirty="0">
                <a:solidFill>
                  <a:srgbClr val="FF0000"/>
                </a:solidFill>
              </a:rPr>
              <a:t>2 * x</a:t>
            </a:r>
          </a:p>
          <a:p>
            <a:pPr marL="0" indent="0">
              <a:buNone/>
            </a:pPr>
            <a:endParaRPr lang="en-US" altLang="ko-KR" sz="1600" dirty="0"/>
          </a:p>
          <a:p>
            <a:pPr marL="0" indent="0">
              <a:buNone/>
            </a:pPr>
            <a:r>
              <a:rPr lang="en-US" altLang="ko-KR" sz="1600" dirty="0" err="1"/>
              <a:t>xs</a:t>
            </a:r>
            <a:r>
              <a:rPr lang="en-US" altLang="ko-KR" sz="1600" dirty="0"/>
              <a:t> = range(-10,11)</a:t>
            </a:r>
          </a:p>
          <a:p>
            <a:pPr marL="0" indent="0">
              <a:buNone/>
            </a:pPr>
            <a:r>
              <a:rPr lang="en-US" altLang="ko-KR" sz="1600" dirty="0"/>
              <a:t>actuals = [derivative(x) for x in </a:t>
            </a:r>
            <a:r>
              <a:rPr lang="en-US" altLang="ko-KR" sz="1600" dirty="0" err="1"/>
              <a:t>xs</a:t>
            </a:r>
            <a:r>
              <a:rPr lang="en-US" altLang="ko-KR" sz="1600" dirty="0"/>
              <a:t>]</a:t>
            </a:r>
          </a:p>
          <a:p>
            <a:pPr marL="0" indent="0">
              <a:buNone/>
            </a:pPr>
            <a:r>
              <a:rPr lang="en-US" altLang="ko-KR" sz="1600" dirty="0"/>
              <a:t>estimates = [</a:t>
            </a:r>
            <a:r>
              <a:rPr lang="en-US" altLang="ko-KR" sz="1600" dirty="0" err="1"/>
              <a:t>difference_quotient</a:t>
            </a:r>
            <a:r>
              <a:rPr lang="en-US" altLang="ko-KR" sz="1600" dirty="0"/>
              <a:t>(square, x, h=0.0001) for x in </a:t>
            </a:r>
            <a:r>
              <a:rPr lang="en-US" altLang="ko-KR" sz="1600" dirty="0" err="1"/>
              <a:t>xs</a:t>
            </a:r>
            <a:r>
              <a:rPr lang="en-US" altLang="ko-KR" sz="1600" dirty="0"/>
              <a:t>]</a:t>
            </a:r>
          </a:p>
          <a:p>
            <a:pPr marL="0" indent="0">
              <a:buNone/>
            </a:pPr>
            <a:endParaRPr lang="en-US" altLang="ko-KR" sz="1600" dirty="0"/>
          </a:p>
          <a:p>
            <a:pPr marL="0" indent="0">
              <a:buNone/>
            </a:pPr>
            <a:r>
              <a:rPr lang="en-US" altLang="ko-KR" sz="1600" dirty="0"/>
              <a:t># </a:t>
            </a:r>
            <a:r>
              <a:rPr lang="ko-KR" altLang="en-US" sz="1600" dirty="0"/>
              <a:t>두 계산식의 </a:t>
            </a:r>
            <a:r>
              <a:rPr lang="ko-KR" altLang="en-US" sz="1600" dirty="0" err="1"/>
              <a:t>결괏값이</a:t>
            </a:r>
            <a:r>
              <a:rPr lang="ko-KR" altLang="en-US" sz="1600" dirty="0"/>
              <a:t> 거의 비슷함을 보여 주기 위한 그래프</a:t>
            </a:r>
          </a:p>
          <a:p>
            <a:pPr marL="0" indent="0">
              <a:buNone/>
            </a:pPr>
            <a:r>
              <a:rPr lang="en-US" altLang="ko-KR" sz="1600" dirty="0"/>
              <a:t># plot to show they're basically the same</a:t>
            </a:r>
          </a:p>
          <a:p>
            <a:pPr marL="0" indent="0">
              <a:buNone/>
            </a:pPr>
            <a:r>
              <a:rPr lang="en-US" altLang="ko-KR" sz="1600" dirty="0"/>
              <a:t>import </a:t>
            </a:r>
            <a:r>
              <a:rPr lang="en-US" altLang="ko-KR" sz="1600" dirty="0" err="1"/>
              <a:t>matplotlib.pyplot</a:t>
            </a:r>
            <a:r>
              <a:rPr lang="en-US" altLang="ko-KR" sz="1600" dirty="0"/>
              <a:t> as </a:t>
            </a:r>
            <a:r>
              <a:rPr lang="en-US" altLang="ko-KR" sz="1600" dirty="0" err="1"/>
              <a:t>plt</a:t>
            </a:r>
            <a:r>
              <a:rPr lang="en-US" altLang="ko-KR" sz="1600" dirty="0"/>
              <a:t>    </a:t>
            </a:r>
          </a:p>
          <a:p>
            <a:pPr marL="0" indent="0">
              <a:buNone/>
            </a:pPr>
            <a:r>
              <a:rPr lang="en-US" altLang="ko-KR" sz="1600" dirty="0" err="1"/>
              <a:t>plt.title</a:t>
            </a:r>
            <a:r>
              <a:rPr lang="en-US" altLang="ko-KR" sz="1600" dirty="0"/>
              <a:t>("actual Derivatives vs. Estimates")</a:t>
            </a:r>
          </a:p>
          <a:p>
            <a:pPr marL="0" indent="0">
              <a:buNone/>
            </a:pPr>
            <a:r>
              <a:rPr lang="en-US" altLang="ko-KR" sz="1600" dirty="0" err="1"/>
              <a:t>plt.plot</a:t>
            </a:r>
            <a:r>
              <a:rPr lang="en-US" altLang="ko-KR" sz="1600" dirty="0"/>
              <a:t>(</a:t>
            </a:r>
            <a:r>
              <a:rPr lang="en-US" altLang="ko-KR" sz="1600" dirty="0" err="1"/>
              <a:t>xs</a:t>
            </a:r>
            <a:r>
              <a:rPr lang="en-US" altLang="ko-KR" sz="1600" dirty="0"/>
              <a:t>, actuals, '</a:t>
            </a:r>
            <a:r>
              <a:rPr lang="en-US" altLang="ko-KR" sz="1600" dirty="0" err="1"/>
              <a:t>rx</a:t>
            </a:r>
            <a:r>
              <a:rPr lang="en-US" altLang="ko-KR" sz="1600" dirty="0"/>
              <a:t>', label='Actual')      	# red  </a:t>
            </a:r>
            <a:r>
              <a:rPr lang="en-US" altLang="ko-KR" sz="1600" dirty="0">
                <a:solidFill>
                  <a:srgbClr val="FF0000"/>
                </a:solidFill>
              </a:rPr>
              <a:t>x</a:t>
            </a:r>
          </a:p>
          <a:p>
            <a:pPr marL="0" indent="0">
              <a:buNone/>
            </a:pPr>
            <a:r>
              <a:rPr lang="en-US" altLang="ko-KR" sz="1600" dirty="0" err="1"/>
              <a:t>plt.plot</a:t>
            </a:r>
            <a:r>
              <a:rPr lang="en-US" altLang="ko-KR" sz="1600" dirty="0"/>
              <a:t>(</a:t>
            </a:r>
            <a:r>
              <a:rPr lang="en-US" altLang="ko-KR" sz="1600" dirty="0" err="1"/>
              <a:t>xs</a:t>
            </a:r>
            <a:r>
              <a:rPr lang="en-US" altLang="ko-KR" sz="1600" dirty="0"/>
              <a:t>, estimates, 'b+', label='Estimate’)  	# blue </a:t>
            </a:r>
            <a:r>
              <a:rPr lang="en-US" altLang="ko-KR" sz="1600" dirty="0">
                <a:solidFill>
                  <a:srgbClr val="0000FF"/>
                </a:solidFill>
              </a:rPr>
              <a:t>+</a:t>
            </a:r>
          </a:p>
          <a:p>
            <a:pPr marL="0" indent="0">
              <a:buNone/>
            </a:pPr>
            <a:r>
              <a:rPr lang="en-US" altLang="ko-KR" sz="1600" dirty="0" err="1"/>
              <a:t>plt.legend</a:t>
            </a:r>
            <a:r>
              <a:rPr lang="en-US" altLang="ko-KR" sz="1600" dirty="0"/>
              <a:t>(</a:t>
            </a:r>
            <a:r>
              <a:rPr lang="en-US" altLang="ko-KR" sz="1600" dirty="0" err="1"/>
              <a:t>loc</a:t>
            </a:r>
            <a:r>
              <a:rPr lang="en-US" altLang="ko-KR" sz="1600" dirty="0"/>
              <a:t>=9)</a:t>
            </a:r>
          </a:p>
          <a:p>
            <a:pPr marL="0" indent="0">
              <a:buNone/>
            </a:pPr>
            <a:r>
              <a:rPr lang="en-US" altLang="ko-KR" sz="1600" dirty="0" err="1"/>
              <a:t>plt.show</a:t>
            </a:r>
            <a:r>
              <a:rPr lang="en-US" altLang="ko-KR" sz="1600" dirty="0"/>
              <a:t>()                                       		# purple </a:t>
            </a:r>
            <a:r>
              <a:rPr lang="en-US" altLang="ko-KR" sz="1600" dirty="0">
                <a:solidFill>
                  <a:srgbClr val="CC0099"/>
                </a:solidFill>
              </a:rPr>
              <a:t>*</a:t>
            </a:r>
            <a:r>
              <a:rPr lang="en-US" altLang="ko-KR" sz="1600" dirty="0"/>
              <a:t>, hopefully</a:t>
            </a:r>
            <a:endParaRPr lang="ko-KR" altLang="en-US" sz="1600" dirty="0"/>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7</a:t>
            </a:fld>
            <a:endParaRPr lang="ko-KR" altLang="en-US"/>
          </a:p>
        </p:txBody>
      </p:sp>
      <p:pic>
        <p:nvPicPr>
          <p:cNvPr id="7" name="오디오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6" name="그림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7370" y="2512274"/>
            <a:ext cx="4310092" cy="3018208"/>
          </a:xfrm>
          <a:prstGeom prst="rect">
            <a:avLst/>
          </a:prstGeom>
        </p:spPr>
      </p:pic>
    </p:spTree>
    <p:extLst>
      <p:ext uri="{BB962C8B-B14F-4D97-AF65-F5344CB8AC3E}">
        <p14:creationId xmlns:p14="http://schemas.microsoft.com/office/powerpoint/2010/main" val="3787443727"/>
      </p:ext>
    </p:extLst>
  </p:cSld>
  <p:clrMapOvr>
    <a:masterClrMapping/>
  </p:clrMapOvr>
  <mc:AlternateContent xmlns:mc="http://schemas.openxmlformats.org/markup-compatibility/2006" xmlns:p14="http://schemas.microsoft.com/office/powerpoint/2010/main">
    <mc:Choice Requires="p14">
      <p:transition spd="slow" p14:dur="2000" advTm="11332"/>
    </mc:Choice>
    <mc:Fallback xmlns="">
      <p:transition spd="slow" advTm="11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a:t>
            </a:r>
            <a:r>
              <a:rPr lang="ko-KR" altLang="en-US" dirty="0"/>
              <a:t>참고</a:t>
            </a:r>
            <a:r>
              <a:rPr lang="en-US" altLang="ko-KR" dirty="0"/>
              <a:t>) </a:t>
            </a:r>
            <a:r>
              <a:rPr lang="ko-KR" altLang="en-US" dirty="0" err="1"/>
              <a:t>미분값</a:t>
            </a:r>
            <a:r>
              <a:rPr lang="ko-KR" altLang="en-US" dirty="0"/>
              <a:t> 계산 </a:t>
            </a:r>
            <a:r>
              <a:rPr lang="ko-KR" altLang="en-US" dirty="0">
                <a:solidFill>
                  <a:srgbClr val="FF0000"/>
                </a:solidFill>
                <a:latin typeface="나눔바른고딕" panose="020B0603020101020101" pitchFamily="50" charset="-127"/>
                <a:ea typeface="나눔바른고딕" panose="020B0603020101020101" pitchFamily="50" charset="-127"/>
              </a:rPr>
              <a:t>②</a:t>
            </a:r>
            <a:r>
              <a:rPr lang="en-US" altLang="ko-KR" dirty="0"/>
              <a:t> f</a:t>
            </a:r>
            <a:r>
              <a:rPr lang="ko-KR" altLang="en-US" dirty="0"/>
              <a:t>가 </a:t>
            </a:r>
            <a:r>
              <a:rPr lang="ko-KR" altLang="en-US" dirty="0" err="1"/>
              <a:t>다변수</a:t>
            </a:r>
            <a:r>
              <a:rPr lang="ko-KR" altLang="en-US" dirty="0"/>
              <a:t> 함수인 경우 </a:t>
            </a:r>
            <a:br>
              <a:rPr lang="en-US" altLang="ko-KR" dirty="0"/>
            </a:br>
            <a:r>
              <a:rPr lang="en-US" altLang="ko-KR" sz="3600" dirty="0">
                <a:solidFill>
                  <a:schemeClr val="accent6">
                    <a:lumMod val="60000"/>
                    <a:lumOff val="40000"/>
                  </a:schemeClr>
                </a:solidFill>
              </a:rPr>
              <a:t>Calculate Derivative </a:t>
            </a:r>
            <a:r>
              <a:rPr lang="ko-KR" altLang="en-US" sz="3600" dirty="0">
                <a:solidFill>
                  <a:srgbClr val="FF0000"/>
                </a:solidFill>
                <a:latin typeface="나눔바른고딕" panose="020B0603020101020101" pitchFamily="50" charset="-127"/>
                <a:ea typeface="나눔바른고딕" panose="020B0603020101020101" pitchFamily="50" charset="-127"/>
              </a:rPr>
              <a:t>② </a:t>
            </a:r>
            <a:r>
              <a:rPr lang="en-US" altLang="ko-KR" sz="3600" dirty="0">
                <a:solidFill>
                  <a:schemeClr val="accent6">
                    <a:lumMod val="60000"/>
                    <a:lumOff val="40000"/>
                  </a:schemeClr>
                </a:solidFill>
              </a:rPr>
              <a:t>if</a:t>
            </a:r>
            <a:r>
              <a:rPr lang="en-US" altLang="ko-KR" sz="3600" dirty="0">
                <a:solidFill>
                  <a:schemeClr val="bg1">
                    <a:lumMod val="50000"/>
                  </a:schemeClr>
                </a:solidFill>
              </a:rPr>
              <a:t> </a:t>
            </a:r>
            <a:r>
              <a:rPr lang="en-US" altLang="ko-KR" sz="3600" dirty="0">
                <a:solidFill>
                  <a:srgbClr val="FF0000"/>
                </a:solidFill>
              </a:rPr>
              <a:t>f</a:t>
            </a:r>
            <a:r>
              <a:rPr lang="en-US" altLang="ko-KR" sz="3600" dirty="0">
                <a:solidFill>
                  <a:schemeClr val="bg1">
                    <a:lumMod val="50000"/>
                  </a:schemeClr>
                </a:solidFill>
              </a:rPr>
              <a:t> </a:t>
            </a:r>
            <a:r>
              <a:rPr lang="en-US" altLang="ko-KR" sz="3600" dirty="0">
                <a:solidFill>
                  <a:schemeClr val="accent6">
                    <a:lumMod val="60000"/>
                    <a:lumOff val="40000"/>
                  </a:schemeClr>
                </a:solidFill>
              </a:rPr>
              <a:t>is a multivariate function</a:t>
            </a:r>
            <a:endParaRPr lang="ko-KR" altLang="en-US" sz="3600" dirty="0">
              <a:solidFill>
                <a:schemeClr val="accent6">
                  <a:lumMod val="60000"/>
                  <a:lumOff val="40000"/>
                </a:schemeClr>
              </a:solidFill>
            </a:endParaRPr>
          </a:p>
        </p:txBody>
      </p:sp>
      <p:sp>
        <p:nvSpPr>
          <p:cNvPr id="3" name="내용 개체 틀 2"/>
          <p:cNvSpPr>
            <a:spLocks noGrp="1"/>
          </p:cNvSpPr>
          <p:nvPr>
            <p:ph idx="1"/>
          </p:nvPr>
        </p:nvSpPr>
        <p:spPr>
          <a:xfrm>
            <a:off x="838199" y="1532237"/>
            <a:ext cx="10710797" cy="5078627"/>
          </a:xfrm>
        </p:spPr>
        <p:txBody>
          <a:bodyPr>
            <a:normAutofit fontScale="62500" lnSpcReduction="20000"/>
          </a:bodyPr>
          <a:lstStyle/>
          <a:p>
            <a:pPr marL="514350" indent="-514350">
              <a:lnSpc>
                <a:spcPct val="120000"/>
              </a:lnSpc>
              <a:buFont typeface="+mj-ea"/>
              <a:buAutoNum type="circleNumDbPlain" startAt="2"/>
            </a:pPr>
            <a:r>
              <a:rPr lang="en-US" altLang="ko-KR" dirty="0"/>
              <a:t>f</a:t>
            </a:r>
            <a:r>
              <a:rPr lang="ko-KR" altLang="en-US" dirty="0"/>
              <a:t>가 </a:t>
            </a:r>
            <a:r>
              <a:rPr lang="ko-KR" altLang="en-US" dirty="0" err="1"/>
              <a:t>다변수</a:t>
            </a:r>
            <a:r>
              <a:rPr lang="ko-KR" altLang="en-US" dirty="0"/>
              <a:t> 함수</a:t>
            </a:r>
            <a:r>
              <a:rPr lang="en-US" altLang="ko-KR" dirty="0"/>
              <a:t>(a function of many variables)</a:t>
            </a:r>
            <a:r>
              <a:rPr lang="ko-KR" altLang="en-US" dirty="0"/>
              <a:t>인 경우</a:t>
            </a:r>
            <a:endParaRPr lang="en-US" altLang="ko-KR" dirty="0"/>
          </a:p>
          <a:p>
            <a:pPr marL="627063" lvl="1" indent="-214313">
              <a:lnSpc>
                <a:spcPct val="120000"/>
              </a:lnSpc>
            </a:pPr>
            <a:r>
              <a:rPr lang="ko-KR" altLang="en-US" sz="2600" dirty="0" err="1"/>
              <a:t>편도함수를</a:t>
            </a:r>
            <a:r>
              <a:rPr lang="ko-KR" altLang="en-US" sz="2600" dirty="0"/>
              <a:t> 수학식으로 구할 수 있는 경우 </a:t>
            </a:r>
            <a:r>
              <a:rPr lang="en-US" altLang="ko-KR" sz="2600" dirty="0"/>
              <a:t>: </a:t>
            </a:r>
            <a:r>
              <a:rPr lang="ko-KR" altLang="en-US" sz="2600" dirty="0" err="1"/>
              <a:t>편도함수</a:t>
            </a:r>
            <a:r>
              <a:rPr lang="en-US" altLang="ko-KR" sz="2600" dirty="0"/>
              <a:t>(partial</a:t>
            </a:r>
            <a:r>
              <a:rPr lang="ko-KR" altLang="en-US" sz="2600" dirty="0"/>
              <a:t> </a:t>
            </a:r>
            <a:r>
              <a:rPr lang="en-US" altLang="ko-KR" sz="2600" dirty="0"/>
              <a:t>derivative)</a:t>
            </a:r>
            <a:r>
              <a:rPr lang="ko-KR" altLang="en-US" sz="2600" dirty="0"/>
              <a:t>에</a:t>
            </a:r>
            <a:r>
              <a:rPr lang="en-US" altLang="ko-KR" sz="2600" dirty="0"/>
              <a:t> x</a:t>
            </a:r>
            <a:r>
              <a:rPr lang="ko-KR" altLang="en-US" sz="2600" dirty="0"/>
              <a:t>값만 대입합니다</a:t>
            </a:r>
            <a:endParaRPr lang="en-US" altLang="ko-KR" sz="2600" dirty="0"/>
          </a:p>
          <a:p>
            <a:pPr marL="627063" lvl="1" indent="0">
              <a:lnSpc>
                <a:spcPct val="120000"/>
              </a:lnSpc>
              <a:buNone/>
            </a:pPr>
            <a:r>
              <a:rPr lang="en-US" altLang="ko-KR" sz="2600" dirty="0">
                <a:solidFill>
                  <a:schemeClr val="accent6">
                    <a:lumMod val="60000"/>
                    <a:lumOff val="40000"/>
                  </a:schemeClr>
                </a:solidFill>
              </a:rPr>
              <a:t>If the derivative function can be calculable: you can substitute only the value of the variable to the partial derivative function.</a:t>
            </a:r>
          </a:p>
          <a:p>
            <a:pPr marL="627063" lvl="1" indent="0">
              <a:lnSpc>
                <a:spcPct val="120000"/>
              </a:lnSpc>
              <a:buNone/>
            </a:pPr>
            <a:endParaRPr lang="en-US" altLang="ko-KR" sz="2600" dirty="0">
              <a:solidFill>
                <a:schemeClr val="bg1">
                  <a:lumMod val="50000"/>
                </a:schemeClr>
              </a:solidFill>
            </a:endParaRPr>
          </a:p>
          <a:p>
            <a:pPr marL="627063" lvl="1" indent="0">
              <a:lnSpc>
                <a:spcPct val="120000"/>
              </a:lnSpc>
              <a:buNone/>
            </a:pPr>
            <a:r>
              <a:rPr lang="en-US" altLang="ko-KR" sz="2600" dirty="0" err="1">
                <a:solidFill>
                  <a:srgbClr val="0070C0"/>
                </a:solidFill>
              </a:rPr>
              <a:t>def</a:t>
            </a:r>
            <a:r>
              <a:rPr lang="en-US" altLang="ko-KR" sz="2600" dirty="0">
                <a:solidFill>
                  <a:srgbClr val="0070C0"/>
                </a:solidFill>
              </a:rPr>
              <a:t> </a:t>
            </a:r>
            <a:r>
              <a:rPr lang="en-US" altLang="ko-KR" sz="2600" dirty="0" err="1">
                <a:solidFill>
                  <a:srgbClr val="0070C0"/>
                </a:solidFill>
              </a:rPr>
              <a:t>partial_difference_quotient</a:t>
            </a:r>
            <a:r>
              <a:rPr lang="en-US" altLang="ko-KR" sz="2600" dirty="0">
                <a:solidFill>
                  <a:srgbClr val="0070C0"/>
                </a:solidFill>
              </a:rPr>
              <a:t>(f, v, </a:t>
            </a:r>
            <a:r>
              <a:rPr lang="en-US" altLang="ko-KR" sz="2600" dirty="0" err="1">
                <a:solidFill>
                  <a:srgbClr val="0070C0"/>
                </a:solidFill>
              </a:rPr>
              <a:t>i</a:t>
            </a:r>
            <a:r>
              <a:rPr lang="en-US" altLang="ko-KR" sz="2600" dirty="0">
                <a:solidFill>
                  <a:srgbClr val="0070C0"/>
                </a:solidFill>
              </a:rPr>
              <a:t>, h):</a:t>
            </a:r>
          </a:p>
          <a:p>
            <a:pPr marL="627063" lvl="1" indent="0">
              <a:lnSpc>
                <a:spcPct val="120000"/>
              </a:lnSpc>
              <a:buNone/>
            </a:pPr>
            <a:endParaRPr lang="en-US" altLang="ko-KR" dirty="0">
              <a:solidFill>
                <a:schemeClr val="bg1">
                  <a:lumMod val="50000"/>
                </a:schemeClr>
              </a:solidFill>
            </a:endParaRPr>
          </a:p>
          <a:p>
            <a:pPr marL="627063" lvl="1" indent="0">
              <a:lnSpc>
                <a:spcPct val="120000"/>
              </a:lnSpc>
              <a:buNone/>
            </a:pPr>
            <a:r>
              <a:rPr lang="en-US" altLang="ko-KR" dirty="0">
                <a:solidFill>
                  <a:schemeClr val="bg1">
                    <a:lumMod val="50000"/>
                  </a:schemeClr>
                </a:solidFill>
              </a:rPr>
              <a:t>    </a:t>
            </a:r>
            <a:r>
              <a:rPr lang="en-US" altLang="ko-KR" sz="2600" dirty="0">
                <a:solidFill>
                  <a:srgbClr val="0070C0"/>
                </a:solidFill>
              </a:rPr>
              <a:t># add h to just the </a:t>
            </a:r>
            <a:r>
              <a:rPr lang="en-US" altLang="ko-KR" sz="2600" dirty="0" err="1">
                <a:solidFill>
                  <a:srgbClr val="0070C0"/>
                </a:solidFill>
              </a:rPr>
              <a:t>i-th</a:t>
            </a:r>
            <a:r>
              <a:rPr lang="en-US" altLang="ko-KR" sz="2600" dirty="0">
                <a:solidFill>
                  <a:srgbClr val="0070C0"/>
                </a:solidFill>
              </a:rPr>
              <a:t> element of v</a:t>
            </a:r>
          </a:p>
          <a:p>
            <a:pPr marL="627063" lvl="1" indent="0">
              <a:lnSpc>
                <a:spcPct val="120000"/>
              </a:lnSpc>
              <a:buNone/>
            </a:pPr>
            <a:r>
              <a:rPr lang="en-US" altLang="ko-KR" sz="2600" dirty="0">
                <a:solidFill>
                  <a:srgbClr val="0070C0"/>
                </a:solidFill>
              </a:rPr>
              <a:t>    w = [</a:t>
            </a:r>
            <a:r>
              <a:rPr lang="en-US" altLang="ko-KR" sz="2600" dirty="0" err="1">
                <a:solidFill>
                  <a:srgbClr val="0070C0"/>
                </a:solidFill>
              </a:rPr>
              <a:t>v_j</a:t>
            </a:r>
            <a:r>
              <a:rPr lang="en-US" altLang="ko-KR" sz="2600" dirty="0">
                <a:solidFill>
                  <a:srgbClr val="0070C0"/>
                </a:solidFill>
              </a:rPr>
              <a:t> + (h if j == </a:t>
            </a:r>
            <a:r>
              <a:rPr lang="en-US" altLang="ko-KR" sz="2600" dirty="0" err="1">
                <a:solidFill>
                  <a:srgbClr val="0070C0"/>
                </a:solidFill>
              </a:rPr>
              <a:t>i</a:t>
            </a:r>
            <a:r>
              <a:rPr lang="en-US" altLang="ko-KR" sz="2600" dirty="0">
                <a:solidFill>
                  <a:srgbClr val="0070C0"/>
                </a:solidFill>
              </a:rPr>
              <a:t> else 0) # h</a:t>
            </a:r>
            <a:r>
              <a:rPr lang="ko-KR" altLang="en-US" sz="2600" dirty="0">
                <a:solidFill>
                  <a:srgbClr val="0070C0"/>
                </a:solidFill>
              </a:rPr>
              <a:t>를 </a:t>
            </a:r>
            <a:r>
              <a:rPr lang="en-US" altLang="ko-KR" sz="2600" dirty="0">
                <a:solidFill>
                  <a:srgbClr val="0070C0"/>
                </a:solidFill>
              </a:rPr>
              <a:t>v</a:t>
            </a:r>
            <a:r>
              <a:rPr lang="ko-KR" altLang="en-US" sz="2600" dirty="0">
                <a:solidFill>
                  <a:srgbClr val="0070C0"/>
                </a:solidFill>
              </a:rPr>
              <a:t>의 </a:t>
            </a:r>
            <a:r>
              <a:rPr lang="en-US" altLang="ko-KR" sz="2600" dirty="0" err="1">
                <a:solidFill>
                  <a:srgbClr val="0070C0"/>
                </a:solidFill>
              </a:rPr>
              <a:t>i</a:t>
            </a:r>
            <a:r>
              <a:rPr lang="ko-KR" altLang="en-US" sz="2600" dirty="0">
                <a:solidFill>
                  <a:srgbClr val="0070C0"/>
                </a:solidFill>
              </a:rPr>
              <a:t>번째 변수에만 더해주자</a:t>
            </a:r>
            <a:endParaRPr lang="en-US" altLang="ko-KR" sz="2600" dirty="0">
              <a:solidFill>
                <a:srgbClr val="0070C0"/>
              </a:solidFill>
            </a:endParaRPr>
          </a:p>
          <a:p>
            <a:pPr marL="627063" lvl="1" indent="0">
              <a:lnSpc>
                <a:spcPct val="120000"/>
              </a:lnSpc>
              <a:buNone/>
            </a:pPr>
            <a:r>
              <a:rPr lang="en-US" altLang="ko-KR" sz="2600" dirty="0">
                <a:solidFill>
                  <a:srgbClr val="0070C0"/>
                </a:solidFill>
              </a:rPr>
              <a:t>         for j, </a:t>
            </a:r>
            <a:r>
              <a:rPr lang="en-US" altLang="ko-KR" sz="2600" dirty="0" err="1">
                <a:solidFill>
                  <a:srgbClr val="0070C0"/>
                </a:solidFill>
              </a:rPr>
              <a:t>v_j</a:t>
            </a:r>
            <a:r>
              <a:rPr lang="en-US" altLang="ko-KR" sz="2600" dirty="0">
                <a:solidFill>
                  <a:srgbClr val="0070C0"/>
                </a:solidFill>
              </a:rPr>
              <a:t> in enumerate(v)]</a:t>
            </a:r>
          </a:p>
          <a:p>
            <a:pPr marL="627063" lvl="1" indent="0">
              <a:lnSpc>
                <a:spcPct val="120000"/>
              </a:lnSpc>
              <a:buNone/>
            </a:pPr>
            <a:endParaRPr lang="en-US" altLang="ko-KR" sz="2600" dirty="0">
              <a:solidFill>
                <a:srgbClr val="0070C0"/>
              </a:solidFill>
            </a:endParaRPr>
          </a:p>
          <a:p>
            <a:pPr marL="627063" lvl="1" indent="0">
              <a:lnSpc>
                <a:spcPct val="120000"/>
              </a:lnSpc>
              <a:buNone/>
            </a:pPr>
            <a:r>
              <a:rPr lang="en-US" altLang="ko-KR" sz="2600" dirty="0">
                <a:solidFill>
                  <a:srgbClr val="0070C0"/>
                </a:solidFill>
              </a:rPr>
              <a:t>    return (f(w) - f(v)) / h</a:t>
            </a:r>
          </a:p>
          <a:p>
            <a:pPr marL="627063" lvl="1" indent="0">
              <a:lnSpc>
                <a:spcPct val="120000"/>
              </a:lnSpc>
              <a:buNone/>
            </a:pPr>
            <a:endParaRPr lang="en-US" altLang="ko-KR" dirty="0">
              <a:solidFill>
                <a:schemeClr val="bg1">
                  <a:lumMod val="50000"/>
                </a:schemeClr>
              </a:solidFill>
            </a:endParaRPr>
          </a:p>
          <a:p>
            <a:pPr marL="627063" lvl="1" indent="-214313">
              <a:lnSpc>
                <a:spcPct val="120000"/>
              </a:lnSpc>
            </a:pPr>
            <a:r>
              <a:rPr lang="ko-KR" altLang="en-US" sz="2600" dirty="0" err="1"/>
              <a:t>편도함수를</a:t>
            </a:r>
            <a:r>
              <a:rPr lang="ko-KR" altLang="en-US" sz="2600" dirty="0"/>
              <a:t> 수학식으로 구할 수 없는 경우 </a:t>
            </a:r>
            <a:r>
              <a:rPr lang="en-US" altLang="ko-KR" sz="2600" dirty="0"/>
              <a:t>: </a:t>
            </a:r>
            <a:r>
              <a:rPr lang="ko-KR" altLang="en-US" sz="2600" dirty="0"/>
              <a:t>아주 작은 </a:t>
            </a:r>
            <a:r>
              <a:rPr lang="en-US" altLang="ko-KR" sz="2600" dirty="0"/>
              <a:t>e</a:t>
            </a:r>
            <a:r>
              <a:rPr lang="ko-KR" altLang="en-US" sz="2600" dirty="0"/>
              <a:t>값을</a:t>
            </a:r>
            <a:r>
              <a:rPr lang="en-US" altLang="ko-KR" sz="2600" dirty="0"/>
              <a:t> </a:t>
            </a:r>
            <a:r>
              <a:rPr lang="ko-KR" altLang="en-US" sz="2600" dirty="0"/>
              <a:t>대입해 </a:t>
            </a:r>
            <a:r>
              <a:rPr lang="ko-KR" altLang="en-US" sz="2600" dirty="0" err="1"/>
              <a:t>그래디언트의</a:t>
            </a:r>
            <a:r>
              <a:rPr lang="ko-KR" altLang="en-US" sz="2600" dirty="0"/>
              <a:t> 근사값을 구할 수</a:t>
            </a:r>
            <a:r>
              <a:rPr lang="en-US" altLang="ko-KR" sz="2600" dirty="0"/>
              <a:t> </a:t>
            </a:r>
            <a:r>
              <a:rPr lang="ko-KR" altLang="en-US" sz="2600" dirty="0"/>
              <a:t>있습니다</a:t>
            </a:r>
            <a:endParaRPr lang="en-US" altLang="ko-KR" sz="2600" dirty="0"/>
          </a:p>
          <a:p>
            <a:pPr marL="627063" lvl="1" indent="0">
              <a:lnSpc>
                <a:spcPct val="120000"/>
              </a:lnSpc>
              <a:buNone/>
            </a:pPr>
            <a:r>
              <a:rPr lang="en-US" altLang="ko-KR" sz="2600" dirty="0">
                <a:solidFill>
                  <a:schemeClr val="accent6">
                    <a:lumMod val="60000"/>
                    <a:lumOff val="40000"/>
                  </a:schemeClr>
                </a:solidFill>
              </a:rPr>
              <a:t>If the derivative function cannot be calculable : you can approximate the gradient value by substituting a very small e-value.</a:t>
            </a:r>
          </a:p>
          <a:p>
            <a:pPr marL="627063" lvl="1" indent="0">
              <a:lnSpc>
                <a:spcPct val="120000"/>
              </a:lnSpc>
              <a:buNone/>
            </a:pPr>
            <a:endParaRPr lang="en-US" altLang="ko-KR" dirty="0">
              <a:solidFill>
                <a:schemeClr val="bg1">
                  <a:lumMod val="50000"/>
                </a:schemeClr>
              </a:solidFill>
            </a:endParaRPr>
          </a:p>
          <a:p>
            <a:pPr marL="627063" lvl="1" indent="0">
              <a:lnSpc>
                <a:spcPct val="120000"/>
              </a:lnSpc>
              <a:buNone/>
            </a:pPr>
            <a:r>
              <a:rPr lang="en-US" altLang="ko-KR" sz="2600" dirty="0" err="1">
                <a:solidFill>
                  <a:srgbClr val="0070C0"/>
                </a:solidFill>
              </a:rPr>
              <a:t>def</a:t>
            </a:r>
            <a:r>
              <a:rPr lang="en-US" altLang="ko-KR" sz="2600" dirty="0">
                <a:solidFill>
                  <a:srgbClr val="0070C0"/>
                </a:solidFill>
              </a:rPr>
              <a:t> </a:t>
            </a:r>
            <a:r>
              <a:rPr lang="en-US" altLang="ko-KR" sz="2600" dirty="0" err="1">
                <a:solidFill>
                  <a:srgbClr val="0070C0"/>
                </a:solidFill>
              </a:rPr>
              <a:t>estimate_gradient</a:t>
            </a:r>
            <a:r>
              <a:rPr lang="en-US" altLang="ko-KR" sz="2600" dirty="0">
                <a:solidFill>
                  <a:srgbClr val="0070C0"/>
                </a:solidFill>
              </a:rPr>
              <a:t>(f, v, h=0.0001):</a:t>
            </a:r>
          </a:p>
          <a:p>
            <a:pPr marL="627063" lvl="1" indent="0">
              <a:lnSpc>
                <a:spcPct val="120000"/>
              </a:lnSpc>
              <a:buNone/>
            </a:pPr>
            <a:r>
              <a:rPr lang="en-US" altLang="ko-KR" sz="2600" dirty="0">
                <a:solidFill>
                  <a:srgbClr val="0070C0"/>
                </a:solidFill>
              </a:rPr>
              <a:t>    return [</a:t>
            </a:r>
            <a:r>
              <a:rPr lang="en-US" altLang="ko-KR" sz="2600" dirty="0" err="1">
                <a:solidFill>
                  <a:srgbClr val="0070C0"/>
                </a:solidFill>
              </a:rPr>
              <a:t>partial_difference_quotient</a:t>
            </a:r>
            <a:r>
              <a:rPr lang="en-US" altLang="ko-KR" sz="2600" dirty="0">
                <a:solidFill>
                  <a:srgbClr val="0070C0"/>
                </a:solidFill>
              </a:rPr>
              <a:t>(f, v, </a:t>
            </a:r>
            <a:r>
              <a:rPr lang="en-US" altLang="ko-KR" sz="2600" dirty="0" err="1">
                <a:solidFill>
                  <a:srgbClr val="0070C0"/>
                </a:solidFill>
              </a:rPr>
              <a:t>i</a:t>
            </a:r>
            <a:r>
              <a:rPr lang="en-US" altLang="ko-KR" sz="2600" dirty="0">
                <a:solidFill>
                  <a:srgbClr val="0070C0"/>
                </a:solidFill>
              </a:rPr>
              <a:t>, h)</a:t>
            </a:r>
          </a:p>
          <a:p>
            <a:pPr marL="627063" lvl="1" indent="0">
              <a:lnSpc>
                <a:spcPct val="120000"/>
              </a:lnSpc>
              <a:buNone/>
            </a:pPr>
            <a:r>
              <a:rPr lang="en-US" altLang="ko-KR" sz="2600" dirty="0">
                <a:solidFill>
                  <a:srgbClr val="0070C0"/>
                </a:solidFill>
              </a:rPr>
              <a:t>            for </a:t>
            </a:r>
            <a:r>
              <a:rPr lang="en-US" altLang="ko-KR" sz="2600" dirty="0" err="1">
                <a:solidFill>
                  <a:srgbClr val="0070C0"/>
                </a:solidFill>
              </a:rPr>
              <a:t>i</a:t>
            </a:r>
            <a:r>
              <a:rPr lang="en-US" altLang="ko-KR" sz="2600" dirty="0">
                <a:solidFill>
                  <a:srgbClr val="0070C0"/>
                </a:solidFill>
              </a:rPr>
              <a:t>, _ in enumerate(v)]</a:t>
            </a:r>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8</a:t>
            </a:fld>
            <a:endParaRPr lang="ko-KR" altLang="en-US"/>
          </a:p>
        </p:txBody>
      </p:sp>
      <p:pic>
        <p:nvPicPr>
          <p:cNvPr id="16" name="오디오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234407448"/>
      </p:ext>
    </p:extLst>
  </p:cSld>
  <p:clrMapOvr>
    <a:masterClrMapping/>
  </p:clrMapOvr>
  <mc:AlternateContent xmlns:mc="http://schemas.openxmlformats.org/markup-compatibility/2006" xmlns:p14="http://schemas.microsoft.com/office/powerpoint/2010/main">
    <mc:Choice Requires="p14">
      <p:transition spd="slow" p14:dur="2000" advTm="39267"/>
    </mc:Choice>
    <mc:Fallback xmlns="">
      <p:transition spd="slow" advTm="39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275573"/>
            <a:ext cx="11353800" cy="1090811"/>
          </a:xfrm>
        </p:spPr>
        <p:txBody>
          <a:bodyPr>
            <a:normAutofit fontScale="90000"/>
          </a:bodyPr>
          <a:lstStyle/>
          <a:p>
            <a:r>
              <a:rPr lang="en-US" altLang="ko-KR" sz="3600" dirty="0"/>
              <a:t>(</a:t>
            </a:r>
            <a:r>
              <a:rPr lang="ko-KR" altLang="en-US" sz="3600" dirty="0"/>
              <a:t>참고</a:t>
            </a:r>
            <a:r>
              <a:rPr lang="en-US" altLang="ko-KR" sz="3600" dirty="0"/>
              <a:t>) </a:t>
            </a:r>
            <a:r>
              <a:rPr lang="ko-KR" altLang="en-US" sz="3600" dirty="0"/>
              <a:t>함수 변화율</a:t>
            </a:r>
            <a:r>
              <a:rPr lang="en-US" altLang="ko-KR" sz="3600" dirty="0"/>
              <a:t>(</a:t>
            </a:r>
            <a:r>
              <a:rPr lang="ko-KR" altLang="en-US" sz="3600" dirty="0" err="1"/>
              <a:t>미분값</a:t>
            </a:r>
            <a:r>
              <a:rPr lang="en-US" altLang="ko-KR" sz="3600" dirty="0"/>
              <a:t>)</a:t>
            </a:r>
            <a:r>
              <a:rPr lang="ko-KR" altLang="en-US" sz="3600" dirty="0"/>
              <a:t> </a:t>
            </a:r>
            <a:r>
              <a:rPr lang="ko-KR" altLang="en-US" sz="3600" dirty="0" err="1"/>
              <a:t>근사법</a:t>
            </a:r>
            <a:r>
              <a:rPr lang="ko-KR" altLang="en-US" sz="3600" dirty="0"/>
              <a:t> </a:t>
            </a:r>
            <a:r>
              <a:rPr lang="ko-KR" altLang="en-US" sz="3600" dirty="0">
                <a:solidFill>
                  <a:srgbClr val="FF0000"/>
                </a:solidFill>
                <a:latin typeface="나눔바른고딕" panose="020B0603020101020101" pitchFamily="50" charset="-127"/>
                <a:ea typeface="나눔바른고딕" panose="020B0603020101020101" pitchFamily="50" charset="-127"/>
              </a:rPr>
              <a:t>②</a:t>
            </a:r>
            <a:r>
              <a:rPr lang="en-US" altLang="ko-KR" sz="3600" dirty="0"/>
              <a:t> f</a:t>
            </a:r>
            <a:r>
              <a:rPr lang="ko-KR" altLang="en-US" sz="3600" dirty="0"/>
              <a:t>가 </a:t>
            </a:r>
            <a:r>
              <a:rPr lang="ko-KR" altLang="en-US" sz="3600" dirty="0" err="1"/>
              <a:t>다변수</a:t>
            </a:r>
            <a:r>
              <a:rPr lang="ko-KR" altLang="en-US" sz="3600" dirty="0"/>
              <a:t> 함수인 경우</a:t>
            </a:r>
            <a:r>
              <a:rPr lang="en-US" altLang="ko-KR" sz="3600" dirty="0"/>
              <a:t> </a:t>
            </a:r>
            <a:br>
              <a:rPr lang="en-US" altLang="ko-KR" sz="3600" dirty="0"/>
            </a:br>
            <a:r>
              <a:rPr lang="en-US" altLang="ko-KR" sz="2800" dirty="0">
                <a:solidFill>
                  <a:schemeClr val="accent6">
                    <a:lumMod val="60000"/>
                    <a:lumOff val="40000"/>
                  </a:schemeClr>
                </a:solidFill>
              </a:rPr>
              <a:t>Difference Quotient Approximation </a:t>
            </a:r>
            <a:r>
              <a:rPr lang="ko-KR" altLang="en-US" sz="2800" dirty="0">
                <a:solidFill>
                  <a:srgbClr val="FF0000"/>
                </a:solidFill>
                <a:latin typeface="나눔바른고딕" panose="020B0603020101020101" pitchFamily="50" charset="-127"/>
                <a:ea typeface="나눔바른고딕" panose="020B0603020101020101" pitchFamily="50" charset="-127"/>
              </a:rPr>
              <a:t>② </a:t>
            </a:r>
            <a:r>
              <a:rPr lang="en-US" altLang="ko-KR" sz="2800" dirty="0">
                <a:solidFill>
                  <a:schemeClr val="accent6">
                    <a:lumMod val="60000"/>
                    <a:lumOff val="40000"/>
                  </a:schemeClr>
                </a:solidFill>
              </a:rPr>
              <a:t>if</a:t>
            </a:r>
            <a:r>
              <a:rPr lang="en-US" altLang="ko-KR" sz="2800" dirty="0">
                <a:solidFill>
                  <a:schemeClr val="bg1">
                    <a:lumMod val="50000"/>
                  </a:schemeClr>
                </a:solidFill>
              </a:rPr>
              <a:t> </a:t>
            </a:r>
            <a:r>
              <a:rPr lang="en-US" altLang="ko-KR" sz="2800" dirty="0">
                <a:solidFill>
                  <a:srgbClr val="FF0000"/>
                </a:solidFill>
              </a:rPr>
              <a:t>f</a:t>
            </a:r>
            <a:r>
              <a:rPr lang="en-US" altLang="ko-KR" sz="2800" dirty="0">
                <a:solidFill>
                  <a:schemeClr val="bg1">
                    <a:lumMod val="50000"/>
                  </a:schemeClr>
                </a:solidFill>
              </a:rPr>
              <a:t> </a:t>
            </a:r>
            <a:r>
              <a:rPr lang="en-US" altLang="ko-KR" sz="2800" dirty="0">
                <a:solidFill>
                  <a:schemeClr val="accent6">
                    <a:lumMod val="60000"/>
                    <a:lumOff val="40000"/>
                  </a:schemeClr>
                </a:solidFill>
              </a:rPr>
              <a:t>is a multivariate function</a:t>
            </a:r>
            <a:endParaRPr lang="ko-KR" altLang="en-US" sz="2800" dirty="0">
              <a:solidFill>
                <a:schemeClr val="accent6">
                  <a:lumMod val="60000"/>
                  <a:lumOff val="40000"/>
                </a:schemeClr>
              </a:solidFill>
            </a:endParaRPr>
          </a:p>
        </p:txBody>
      </p:sp>
      <p:sp>
        <p:nvSpPr>
          <p:cNvPr id="3" name="내용 개체 틀 2"/>
          <p:cNvSpPr>
            <a:spLocks noGrp="1"/>
          </p:cNvSpPr>
          <p:nvPr>
            <p:ph idx="1"/>
          </p:nvPr>
        </p:nvSpPr>
        <p:spPr>
          <a:xfrm>
            <a:off x="838200" y="1875295"/>
            <a:ext cx="10515600" cy="4481054"/>
          </a:xfrm>
          <a:ln>
            <a:solidFill>
              <a:srgbClr val="00B050"/>
            </a:solidFill>
          </a:ln>
        </p:spPr>
        <p:txBody>
          <a:bodyPr>
            <a:noAutofit/>
          </a:bodyPr>
          <a:lstStyle/>
          <a:p>
            <a:pPr marL="0" indent="0">
              <a:lnSpc>
                <a:spcPct val="110000"/>
              </a:lnSpc>
              <a:buNone/>
            </a:pPr>
            <a:r>
              <a:rPr lang="en-US" altLang="ko-KR" sz="2000" dirty="0" err="1"/>
              <a:t>def</a:t>
            </a:r>
            <a:r>
              <a:rPr lang="en-US" altLang="ko-KR" sz="2000" dirty="0"/>
              <a:t> </a:t>
            </a:r>
            <a:r>
              <a:rPr lang="en-US" altLang="ko-KR" sz="2000" dirty="0" err="1"/>
              <a:t>partial_difference_quotient</a:t>
            </a:r>
            <a:r>
              <a:rPr lang="en-US" altLang="ko-KR" sz="2000" dirty="0"/>
              <a:t>(f, v, </a:t>
            </a:r>
            <a:r>
              <a:rPr lang="en-US" altLang="ko-KR" sz="2000" dirty="0" err="1"/>
              <a:t>i</a:t>
            </a:r>
            <a:r>
              <a:rPr lang="en-US" altLang="ko-KR" sz="2000" dirty="0"/>
              <a:t>, h):</a:t>
            </a:r>
          </a:p>
          <a:p>
            <a:pPr marL="0" indent="0">
              <a:lnSpc>
                <a:spcPct val="110000"/>
              </a:lnSpc>
              <a:buNone/>
            </a:pPr>
            <a:endParaRPr lang="en-US" altLang="ko-KR" sz="2000" dirty="0"/>
          </a:p>
          <a:p>
            <a:pPr marL="0" indent="0">
              <a:lnSpc>
                <a:spcPct val="110000"/>
              </a:lnSpc>
              <a:buNone/>
            </a:pPr>
            <a:r>
              <a:rPr lang="en-US" altLang="ko-KR" sz="2000" dirty="0"/>
              <a:t>    # add h to just the </a:t>
            </a:r>
            <a:r>
              <a:rPr lang="en-US" altLang="ko-KR" sz="2000" dirty="0" err="1"/>
              <a:t>i-th</a:t>
            </a:r>
            <a:r>
              <a:rPr lang="en-US" altLang="ko-KR" sz="2000" dirty="0"/>
              <a:t> element of v</a:t>
            </a:r>
          </a:p>
          <a:p>
            <a:pPr marL="0" lvl="1" indent="0">
              <a:lnSpc>
                <a:spcPct val="110000"/>
              </a:lnSpc>
              <a:buClr>
                <a:srgbClr val="C00000"/>
              </a:buClr>
              <a:buNone/>
            </a:pPr>
            <a:r>
              <a:rPr lang="en-US" altLang="ko-KR" sz="2000" dirty="0"/>
              <a:t>    w = [</a:t>
            </a:r>
            <a:r>
              <a:rPr lang="en-US" altLang="ko-KR" sz="2000" dirty="0" err="1"/>
              <a:t>v_j</a:t>
            </a:r>
            <a:r>
              <a:rPr lang="en-US" altLang="ko-KR" sz="2000" dirty="0"/>
              <a:t> + (h if j == </a:t>
            </a:r>
            <a:r>
              <a:rPr lang="en-US" altLang="ko-KR" sz="2000" dirty="0" err="1"/>
              <a:t>i</a:t>
            </a:r>
            <a:r>
              <a:rPr lang="en-US" altLang="ko-KR" sz="2000" dirty="0"/>
              <a:t> else 0) # h</a:t>
            </a:r>
            <a:r>
              <a:rPr lang="ko-KR" altLang="en-US" sz="2000" dirty="0"/>
              <a:t>를 </a:t>
            </a:r>
            <a:r>
              <a:rPr lang="en-US" altLang="ko-KR" sz="2000" dirty="0"/>
              <a:t>v</a:t>
            </a:r>
            <a:r>
              <a:rPr lang="ko-KR" altLang="en-US" sz="2000" dirty="0"/>
              <a:t>의 </a:t>
            </a:r>
            <a:r>
              <a:rPr lang="en-US" altLang="ko-KR" sz="2000" dirty="0" err="1"/>
              <a:t>i</a:t>
            </a:r>
            <a:r>
              <a:rPr lang="ko-KR" altLang="en-US" sz="2000" dirty="0"/>
              <a:t>번째 변수에만 더해주자</a:t>
            </a:r>
            <a:endParaRPr lang="en-US" altLang="ko-KR" sz="2000" dirty="0"/>
          </a:p>
          <a:p>
            <a:pPr marL="0" indent="0">
              <a:lnSpc>
                <a:spcPct val="110000"/>
              </a:lnSpc>
              <a:buNone/>
            </a:pPr>
            <a:r>
              <a:rPr lang="en-US" altLang="ko-KR" sz="2000" dirty="0"/>
              <a:t>         for j, </a:t>
            </a:r>
            <a:r>
              <a:rPr lang="en-US" altLang="ko-KR" sz="2000" dirty="0" err="1"/>
              <a:t>v_j</a:t>
            </a:r>
            <a:r>
              <a:rPr lang="en-US" altLang="ko-KR" sz="2000" dirty="0"/>
              <a:t> in enumerate(v)]</a:t>
            </a:r>
          </a:p>
          <a:p>
            <a:pPr marL="0" indent="0">
              <a:lnSpc>
                <a:spcPct val="110000"/>
              </a:lnSpc>
              <a:buNone/>
            </a:pPr>
            <a:endParaRPr lang="en-US" altLang="ko-KR" sz="2000" dirty="0"/>
          </a:p>
          <a:p>
            <a:pPr marL="0" indent="0">
              <a:lnSpc>
                <a:spcPct val="110000"/>
              </a:lnSpc>
              <a:buNone/>
            </a:pPr>
            <a:r>
              <a:rPr lang="en-US" altLang="ko-KR" sz="2000" dirty="0"/>
              <a:t>    return (f(w) - f(v)) / h</a:t>
            </a:r>
          </a:p>
          <a:p>
            <a:pPr marL="0" indent="0">
              <a:lnSpc>
                <a:spcPct val="110000"/>
              </a:lnSpc>
              <a:buNone/>
            </a:pPr>
            <a:endParaRPr lang="en-US" altLang="ko-KR" sz="2000" dirty="0"/>
          </a:p>
          <a:p>
            <a:pPr marL="0" indent="0">
              <a:lnSpc>
                <a:spcPct val="110000"/>
              </a:lnSpc>
              <a:buNone/>
            </a:pPr>
            <a:r>
              <a:rPr lang="en-US" altLang="ko-KR" sz="2000" dirty="0" err="1"/>
              <a:t>def</a:t>
            </a:r>
            <a:r>
              <a:rPr lang="en-US" altLang="ko-KR" sz="2000" dirty="0"/>
              <a:t> </a:t>
            </a:r>
            <a:r>
              <a:rPr lang="en-US" altLang="ko-KR" sz="2000" dirty="0" err="1"/>
              <a:t>estimate_gradient</a:t>
            </a:r>
            <a:r>
              <a:rPr lang="en-US" altLang="ko-KR" sz="2000" dirty="0"/>
              <a:t>(f, v, h=0.0001):</a:t>
            </a:r>
          </a:p>
          <a:p>
            <a:pPr marL="0" indent="0">
              <a:lnSpc>
                <a:spcPct val="110000"/>
              </a:lnSpc>
              <a:buNone/>
            </a:pPr>
            <a:r>
              <a:rPr lang="en-US" altLang="ko-KR" sz="2000" dirty="0"/>
              <a:t>    return [</a:t>
            </a:r>
            <a:r>
              <a:rPr lang="en-US" altLang="ko-KR" sz="2000" dirty="0" err="1"/>
              <a:t>partial_difference_quotient</a:t>
            </a:r>
            <a:r>
              <a:rPr lang="en-US" altLang="ko-KR" sz="2000" dirty="0"/>
              <a:t>(f, v, </a:t>
            </a:r>
            <a:r>
              <a:rPr lang="en-US" altLang="ko-KR" sz="2000" dirty="0" err="1"/>
              <a:t>i</a:t>
            </a:r>
            <a:r>
              <a:rPr lang="en-US" altLang="ko-KR" sz="2000" dirty="0"/>
              <a:t>, h)</a:t>
            </a:r>
          </a:p>
          <a:p>
            <a:pPr marL="0" indent="0">
              <a:lnSpc>
                <a:spcPct val="110000"/>
              </a:lnSpc>
              <a:buNone/>
            </a:pPr>
            <a:r>
              <a:rPr lang="en-US" altLang="ko-KR" sz="2000" dirty="0"/>
              <a:t>            for </a:t>
            </a:r>
            <a:r>
              <a:rPr lang="en-US" altLang="ko-KR" sz="2000" dirty="0" err="1"/>
              <a:t>i</a:t>
            </a:r>
            <a:r>
              <a:rPr lang="en-US" altLang="ko-KR" sz="2000" dirty="0"/>
              <a:t>, _ in enumerate(v)]</a:t>
            </a:r>
            <a:endParaRPr lang="ko-KR" altLang="en-US" sz="2000" dirty="0"/>
          </a:p>
        </p:txBody>
      </p:sp>
      <p:sp>
        <p:nvSpPr>
          <p:cNvPr id="4" name="슬라이드 번호 개체 틀 3"/>
          <p:cNvSpPr>
            <a:spLocks noGrp="1"/>
          </p:cNvSpPr>
          <p:nvPr>
            <p:ph type="sldNum" sz="quarter" idx="12"/>
          </p:nvPr>
        </p:nvSpPr>
        <p:spPr/>
        <p:txBody>
          <a:bodyPr/>
          <a:lstStyle/>
          <a:p>
            <a:fld id="{F476CAE7-ABBB-4B5E-ACD1-72C2FED42ED1}" type="slidenum">
              <a:rPr lang="ko-KR" altLang="en-US" smtClean="0"/>
              <a:t>9</a:t>
            </a:fld>
            <a:endParaRPr lang="ko-KR" altLang="en-US"/>
          </a:p>
        </p:txBody>
      </p:sp>
      <p:pic>
        <p:nvPicPr>
          <p:cNvPr id="6" name="오디오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55617061"/>
      </p:ext>
    </p:extLst>
  </p:cSld>
  <p:clrMapOvr>
    <a:masterClrMapping/>
  </p:clrMapOvr>
  <mc:AlternateContent xmlns:mc="http://schemas.openxmlformats.org/markup-compatibility/2006" xmlns:p14="http://schemas.microsoft.com/office/powerpoint/2010/main">
    <mc:Choice Requires="p14">
      <p:transition spd="slow" p14:dur="2000" advTm="18161"/>
    </mc:Choice>
    <mc:Fallback xmlns="">
      <p:transition spd="slow" advTm="18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28.8"/>
</p:tagLst>
</file>

<file path=ppt/tags/tag10.xml><?xml version="1.0" encoding="utf-8"?>
<p:tagLst xmlns:a="http://schemas.openxmlformats.org/drawingml/2006/main" xmlns:r="http://schemas.openxmlformats.org/officeDocument/2006/relationships" xmlns:p="http://schemas.openxmlformats.org/presentationml/2006/main">
  <p:tag name="TIMING" val="|1.5|18.1|10.3"/>
</p:tagLst>
</file>

<file path=ppt/tags/tag2.xml><?xml version="1.0" encoding="utf-8"?>
<p:tagLst xmlns:a="http://schemas.openxmlformats.org/drawingml/2006/main" xmlns:r="http://schemas.openxmlformats.org/officeDocument/2006/relationships" xmlns:p="http://schemas.openxmlformats.org/presentationml/2006/main">
  <p:tag name="TIMING" val="|6.3|17.9|14.5|27.6|16.7"/>
</p:tagLst>
</file>

<file path=ppt/tags/tag3.xml><?xml version="1.0" encoding="utf-8"?>
<p:tagLst xmlns:a="http://schemas.openxmlformats.org/drawingml/2006/main" xmlns:r="http://schemas.openxmlformats.org/officeDocument/2006/relationships" xmlns:p="http://schemas.openxmlformats.org/presentationml/2006/main">
  <p:tag name="TIMING" val="|6.1|9.4|4.8|9.3|15.1"/>
</p:tagLst>
</file>

<file path=ppt/tags/tag4.xml><?xml version="1.0" encoding="utf-8"?>
<p:tagLst xmlns:a="http://schemas.openxmlformats.org/drawingml/2006/main" xmlns:r="http://schemas.openxmlformats.org/officeDocument/2006/relationships" xmlns:p="http://schemas.openxmlformats.org/presentationml/2006/main">
  <p:tag name="TIMING" val="|9.6|7.4|11.3|14.2"/>
</p:tagLst>
</file>

<file path=ppt/tags/tag5.xml><?xml version="1.0" encoding="utf-8"?>
<p:tagLst xmlns:a="http://schemas.openxmlformats.org/drawingml/2006/main" xmlns:r="http://schemas.openxmlformats.org/officeDocument/2006/relationships" xmlns:p="http://schemas.openxmlformats.org/presentationml/2006/main">
  <p:tag name="TIMING" val="|4.5|5.2|9.3|7.1"/>
</p:tagLst>
</file>

<file path=ppt/tags/tag6.xml><?xml version="1.0" encoding="utf-8"?>
<p:tagLst xmlns:a="http://schemas.openxmlformats.org/drawingml/2006/main" xmlns:r="http://schemas.openxmlformats.org/officeDocument/2006/relationships" xmlns:p="http://schemas.openxmlformats.org/presentationml/2006/main">
  <p:tag name="TIMING" val="|11.7|20.6|1.8|2.7"/>
</p:tagLst>
</file>

<file path=ppt/tags/tag7.xml><?xml version="1.0" encoding="utf-8"?>
<p:tagLst xmlns:a="http://schemas.openxmlformats.org/drawingml/2006/main" xmlns:r="http://schemas.openxmlformats.org/officeDocument/2006/relationships" xmlns:p="http://schemas.openxmlformats.org/presentationml/2006/main">
  <p:tag name="TIMING" val="|8.3|44.7|7.4"/>
</p:tagLst>
</file>

<file path=ppt/tags/tag8.xml><?xml version="1.0" encoding="utf-8"?>
<p:tagLst xmlns:a="http://schemas.openxmlformats.org/drawingml/2006/main" xmlns:r="http://schemas.openxmlformats.org/officeDocument/2006/relationships" xmlns:p="http://schemas.openxmlformats.org/presentationml/2006/main">
  <p:tag name="TIMING" val="|1.7|23.8|3.6|2.8|4.7|2.4|15.1|10.4"/>
</p:tagLst>
</file>

<file path=ppt/tags/tag9.xml><?xml version="1.0" encoding="utf-8"?>
<p:tagLst xmlns:a="http://schemas.openxmlformats.org/drawingml/2006/main" xmlns:r="http://schemas.openxmlformats.org/officeDocument/2006/relationships" xmlns:p="http://schemas.openxmlformats.org/presentationml/2006/main">
  <p:tag name="TIMING" val="|13.8|10.2|59.4"/>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17553</TotalTime>
  <Words>4456</Words>
  <Application>Microsoft Office PowerPoint</Application>
  <PresentationFormat>와이드스크린</PresentationFormat>
  <Paragraphs>449</Paragraphs>
  <Slides>16</Slides>
  <Notes>15</Notes>
  <HiddenSlides>0</HiddenSlides>
  <MMClips>15</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16</vt:i4>
      </vt:variant>
    </vt:vector>
  </HeadingPairs>
  <TitlesOfParts>
    <vt:vector size="21" baseType="lpstr">
      <vt:lpstr>a펜고딕L</vt:lpstr>
      <vt:lpstr>나눔바른고딕</vt:lpstr>
      <vt:lpstr>맑은 고딕</vt:lpstr>
      <vt:lpstr>Arial</vt:lpstr>
      <vt:lpstr>Office 테마</vt:lpstr>
      <vt:lpstr>경사 하강법 Gradient Descent</vt:lpstr>
      <vt:lpstr>경사 하강법 Gradient Descent</vt:lpstr>
      <vt:lpstr>기본 설정 Basic Setting</vt:lpstr>
      <vt:lpstr>경사 하강법의 숨의 의미 The Idea Behind Gradient Descent</vt:lpstr>
      <vt:lpstr>그래디언트 계산하기 Estimating the Gradient</vt:lpstr>
      <vt:lpstr>미분값 계산 ① f가 단변수 함수인 경우  Calculate Derivative ① if f is a univariate function</vt:lpstr>
      <vt:lpstr>함수 변화율(미분값) 근사법 ① f가 단변수 함수인 경우  Difference Quotient Approximation ① if f is a univariate function</vt:lpstr>
      <vt:lpstr>(참고) 미분값 계산 ② f가 다변수 함수인 경우  Calculate Derivative ② if f is a multivariate function</vt:lpstr>
      <vt:lpstr>(참고) 함수 변화율(미분값) 근사법 ② f가 다변수 함수인 경우  Difference Quotient Approximation ② if f is a multivariate function</vt:lpstr>
      <vt:lpstr>그래디언트 적용하기 Using the Gradient</vt:lpstr>
      <vt:lpstr>적절한 이동 거리 정하기 Choosing the Right Step Size</vt:lpstr>
      <vt:lpstr>경사 하강법으로 모델 학습 Using gradient descent to fit models</vt:lpstr>
      <vt:lpstr>경사 하강법으로 모델 학습 예 Using gradient descent to fit models Example</vt:lpstr>
      <vt:lpstr>(참고) 미니 배치 경사 하강법 MGD와 확률적 경사하강법 SGD Mini Batch Gradient Descent and Stochastic Gradient Descent)</vt:lpstr>
      <vt:lpstr>더 공부해 보고 싶다면 For Further Exploration</vt:lpstr>
      <vt:lpstr>(Lab8)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mysung</cp:lastModifiedBy>
  <cp:revision>2173</cp:revision>
  <dcterms:created xsi:type="dcterms:W3CDTF">2019-03-20T06:26:07Z</dcterms:created>
  <dcterms:modified xsi:type="dcterms:W3CDTF">2021-03-23T08:15:03Z</dcterms:modified>
</cp:coreProperties>
</file>